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73" r:id="rId6"/>
    <p:sldMasterId id="2147483684" r:id="rId7"/>
  </p:sldMasterIdLst>
  <p:notesMasterIdLst>
    <p:notesMasterId r:id="rId16"/>
  </p:notesMasterIdLst>
  <p:sldIdLst>
    <p:sldId id="265" r:id="rId8"/>
    <p:sldId id="426" r:id="rId9"/>
    <p:sldId id="257" r:id="rId10"/>
    <p:sldId id="585" r:id="rId11"/>
    <p:sldId id="587" r:id="rId12"/>
    <p:sldId id="259" r:id="rId13"/>
    <p:sldId id="577" r:id="rId14"/>
    <p:sldId id="584" r:id="rId15"/>
  </p:sldIdLst>
  <p:sldSz cx="9144000" cy="6858000" type="screen4x3"/>
  <p:notesSz cx="6858000" cy="9144000"/>
  <p:defaultTextStyle>
    <a:defPPr>
      <a:defRPr lang="en-US"/>
    </a:defPPr>
    <a:lvl1pPr marL="0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69788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93957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40936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879152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0C591B-E277-4639-8261-54785DD501D0}" v="2" dt="2021-09-09T09:26:48.4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200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6EE8C1-CC87-4372-8E77-F4D6C1682C59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D07C52E6-5FEF-452F-B9A6-F3F4BA7B8006}">
      <dgm:prSet phldrT="[Text]"/>
      <dgm:spPr>
        <a:solidFill>
          <a:srgbClr val="92D050"/>
        </a:solidFill>
      </dgm:spPr>
      <dgm:t>
        <a:bodyPr/>
        <a:lstStyle/>
        <a:p>
          <a:endParaRPr lang="lv-LV" dirty="0"/>
        </a:p>
        <a:p>
          <a:endParaRPr lang="lv-LV" dirty="0"/>
        </a:p>
        <a:p>
          <a:r>
            <a:rPr lang="lv-LV" dirty="0"/>
            <a:t>PACIENTS (apmierinātība)</a:t>
          </a:r>
        </a:p>
      </dgm:t>
    </dgm:pt>
    <dgm:pt modelId="{E4EE1B6B-2A8A-453C-BE64-029806A2E450}" type="parTrans" cxnId="{7407BAAD-6BA7-493C-AF4A-8E1CA953BBDA}">
      <dgm:prSet/>
      <dgm:spPr/>
      <dgm:t>
        <a:bodyPr/>
        <a:lstStyle/>
        <a:p>
          <a:endParaRPr lang="lv-LV"/>
        </a:p>
      </dgm:t>
    </dgm:pt>
    <dgm:pt modelId="{787E0A08-333A-4CC6-A0BE-414FE514647E}" type="sibTrans" cxnId="{7407BAAD-6BA7-493C-AF4A-8E1CA953BBDA}">
      <dgm:prSet/>
      <dgm:spPr/>
      <dgm:t>
        <a:bodyPr/>
        <a:lstStyle/>
        <a:p>
          <a:endParaRPr lang="lv-LV"/>
        </a:p>
      </dgm:t>
    </dgm:pt>
    <dgm:pt modelId="{851B3E96-7347-4EC2-8DE7-706DA281C7F3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Riska faktoru izplatība, ietekme</a:t>
          </a:r>
        </a:p>
      </dgm:t>
    </dgm:pt>
    <dgm:pt modelId="{F9E32695-0A03-4BE2-8AC0-D8275356FD56}" type="parTrans" cxnId="{C9CE8FF4-9052-4600-9142-2FCA5B859CDB}">
      <dgm:prSet/>
      <dgm:spPr/>
      <dgm:t>
        <a:bodyPr/>
        <a:lstStyle/>
        <a:p>
          <a:endParaRPr lang="lv-LV"/>
        </a:p>
      </dgm:t>
    </dgm:pt>
    <dgm:pt modelId="{138BE867-CE9E-4D52-A33E-E43448598825}" type="sibTrans" cxnId="{C9CE8FF4-9052-4600-9142-2FCA5B859CDB}">
      <dgm:prSet/>
      <dgm:spPr/>
      <dgm:t>
        <a:bodyPr/>
        <a:lstStyle/>
        <a:p>
          <a:endParaRPr lang="lv-LV"/>
        </a:p>
      </dgm:t>
    </dgm:pt>
    <dgm:pt modelId="{6F82519E-1ED6-405A-B55C-1F697FF65981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Vēža skrīninga</a:t>
          </a:r>
        </a:p>
        <a:p>
          <a:r>
            <a:rPr lang="lv-LV" dirty="0">
              <a:solidFill>
                <a:schemeClr val="tx1"/>
              </a:solidFill>
            </a:rPr>
            <a:t>attīstība</a:t>
          </a:r>
        </a:p>
      </dgm:t>
    </dgm:pt>
    <dgm:pt modelId="{DD6BCFD0-86F8-499E-9397-A3BA6A863ECC}" type="parTrans" cxnId="{19EDC1CE-D1F9-435C-A45C-AAC34D306328}">
      <dgm:prSet/>
      <dgm:spPr/>
      <dgm:t>
        <a:bodyPr/>
        <a:lstStyle/>
        <a:p>
          <a:endParaRPr lang="lv-LV"/>
        </a:p>
      </dgm:t>
    </dgm:pt>
    <dgm:pt modelId="{6AD941A1-3458-4CC5-97D6-DD444174BF69}" type="sibTrans" cxnId="{19EDC1CE-D1F9-435C-A45C-AAC34D306328}">
      <dgm:prSet/>
      <dgm:spPr/>
      <dgm:t>
        <a:bodyPr/>
        <a:lstStyle/>
        <a:p>
          <a:endParaRPr lang="lv-LV"/>
        </a:p>
      </dgm:t>
    </dgm:pt>
    <dgm:pt modelId="{BB3D3C83-9938-4F9D-869F-D77CAEC25D19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Ārstniecības kvalitāte un pieejamība</a:t>
          </a:r>
        </a:p>
      </dgm:t>
    </dgm:pt>
    <dgm:pt modelId="{DCF7CE8A-B17F-4EDF-B935-CBD6CD9E948B}" type="parTrans" cxnId="{D2D33187-45CE-4A0E-8C40-3CBB397C9846}">
      <dgm:prSet/>
      <dgm:spPr/>
      <dgm:t>
        <a:bodyPr/>
        <a:lstStyle/>
        <a:p>
          <a:endParaRPr lang="lv-LV"/>
        </a:p>
      </dgm:t>
    </dgm:pt>
    <dgm:pt modelId="{75D0238B-2C27-4AAA-B23F-C62EA158D5B2}" type="sibTrans" cxnId="{D2D33187-45CE-4A0E-8C40-3CBB397C9846}">
      <dgm:prSet/>
      <dgm:spPr/>
      <dgm:t>
        <a:bodyPr/>
        <a:lstStyle/>
        <a:p>
          <a:endParaRPr lang="lv-LV"/>
        </a:p>
      </dgm:t>
    </dgm:pt>
    <dgm:pt modelId="{D7F267B6-1CC8-4821-9153-B8AD16DE44F9}">
      <dgm:prSet phldrT="[Text]"/>
      <dgm:spPr>
        <a:solidFill>
          <a:schemeClr val="accent6"/>
        </a:solidFill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Metodiskā vadība</a:t>
          </a:r>
        </a:p>
      </dgm:t>
    </dgm:pt>
    <dgm:pt modelId="{CB0924D0-3347-47A1-9D72-A6EF1E05F5D0}" type="parTrans" cxnId="{FBC8C7F3-FAA8-4F44-A073-767294A01C17}">
      <dgm:prSet/>
      <dgm:spPr/>
      <dgm:t>
        <a:bodyPr/>
        <a:lstStyle/>
        <a:p>
          <a:endParaRPr lang="lv-LV"/>
        </a:p>
      </dgm:t>
    </dgm:pt>
    <dgm:pt modelId="{55246F44-8642-47A9-BBE5-60090FD88C39}" type="sibTrans" cxnId="{FBC8C7F3-FAA8-4F44-A073-767294A01C17}">
      <dgm:prSet/>
      <dgm:spPr/>
      <dgm:t>
        <a:bodyPr/>
        <a:lstStyle/>
        <a:p>
          <a:endParaRPr lang="lv-LV"/>
        </a:p>
      </dgm:t>
    </dgm:pt>
    <dgm:pt modelId="{0D18054B-E0D5-439A-996A-7405364851AF}">
      <dgm:prSet phldrT="[Text]"/>
      <dgm:spPr>
        <a:solidFill>
          <a:srgbClr val="DD847F"/>
        </a:solidFill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Datu platforma un IT risinājumi</a:t>
          </a:r>
        </a:p>
      </dgm:t>
    </dgm:pt>
    <dgm:pt modelId="{ED8DDA14-C619-453D-A040-45A97365AA5C}" type="parTrans" cxnId="{F2358141-3E86-41CC-963D-10ECC3C33855}">
      <dgm:prSet/>
      <dgm:spPr/>
      <dgm:t>
        <a:bodyPr/>
        <a:lstStyle/>
        <a:p>
          <a:endParaRPr lang="lv-LV"/>
        </a:p>
      </dgm:t>
    </dgm:pt>
    <dgm:pt modelId="{0704D99B-AAD3-4C01-9EDE-F5E358F5D5FE}" type="sibTrans" cxnId="{F2358141-3E86-41CC-963D-10ECC3C33855}">
      <dgm:prSet/>
      <dgm:spPr/>
      <dgm:t>
        <a:bodyPr/>
        <a:lstStyle/>
        <a:p>
          <a:endParaRPr lang="lv-LV"/>
        </a:p>
      </dgm:t>
    </dgm:pt>
    <dgm:pt modelId="{EE8E4382-2509-4CA6-AB41-591BBD7FCA2F}">
      <dgm:prSet phldrT="[Text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Cilvēkresursi</a:t>
          </a:r>
        </a:p>
      </dgm:t>
    </dgm:pt>
    <dgm:pt modelId="{F27603E7-369E-49F9-98FE-318022A4937E}" type="parTrans" cxnId="{103149E6-6AE7-46A2-9BBA-BCB313AEB68E}">
      <dgm:prSet/>
      <dgm:spPr/>
      <dgm:t>
        <a:bodyPr/>
        <a:lstStyle/>
        <a:p>
          <a:endParaRPr lang="lv-LV"/>
        </a:p>
      </dgm:t>
    </dgm:pt>
    <dgm:pt modelId="{86D0E37C-495B-4B3C-A939-8DBE6DCEB541}" type="sibTrans" cxnId="{103149E6-6AE7-46A2-9BBA-BCB313AEB68E}">
      <dgm:prSet/>
      <dgm:spPr/>
      <dgm:t>
        <a:bodyPr/>
        <a:lstStyle/>
        <a:p>
          <a:endParaRPr lang="lv-LV"/>
        </a:p>
      </dgm:t>
    </dgm:pt>
    <dgm:pt modelId="{D9FEEB86-F6E5-48A0-B178-4AFC6647351F}" type="pres">
      <dgm:prSet presAssocID="{E36EE8C1-CC87-4372-8E77-F4D6C1682C59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4E0F4D64-DC33-436A-BEFB-8B4D1B2B13C1}" type="pres">
      <dgm:prSet presAssocID="{D07C52E6-5FEF-452F-B9A6-F3F4BA7B8006}" presName="Parent" presStyleLbl="node0" presStyleIdx="0" presStyleCnt="1">
        <dgm:presLayoutVars>
          <dgm:chMax val="6"/>
          <dgm:chPref val="6"/>
        </dgm:presLayoutVars>
      </dgm:prSet>
      <dgm:spPr/>
    </dgm:pt>
    <dgm:pt modelId="{0F569C8E-6919-4EA6-A906-43ABB60AF925}" type="pres">
      <dgm:prSet presAssocID="{851B3E96-7347-4EC2-8DE7-706DA281C7F3}" presName="Accent1" presStyleCnt="0"/>
      <dgm:spPr/>
    </dgm:pt>
    <dgm:pt modelId="{BBD25760-FEEC-4A4B-9035-D0CDC4C1433B}" type="pres">
      <dgm:prSet presAssocID="{851B3E96-7347-4EC2-8DE7-706DA281C7F3}" presName="Accent" presStyleLbl="bgShp" presStyleIdx="0" presStyleCnt="6"/>
      <dgm:spPr/>
    </dgm:pt>
    <dgm:pt modelId="{87D8CF52-C28D-4FDD-A46D-83728174772C}" type="pres">
      <dgm:prSet presAssocID="{851B3E96-7347-4EC2-8DE7-706DA281C7F3}" presName="Child1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49BEE045-2DB7-41D0-AA06-95C609FC94C3}" type="pres">
      <dgm:prSet presAssocID="{6F82519E-1ED6-405A-B55C-1F697FF65981}" presName="Accent2" presStyleCnt="0"/>
      <dgm:spPr/>
    </dgm:pt>
    <dgm:pt modelId="{BED668A1-7939-4E22-855F-A6A844734A0B}" type="pres">
      <dgm:prSet presAssocID="{6F82519E-1ED6-405A-B55C-1F697FF65981}" presName="Accent" presStyleLbl="bgShp" presStyleIdx="1" presStyleCnt="6" custLinFactNeighborX="-65084" custLinFactNeighborY="-44546"/>
      <dgm:spPr/>
    </dgm:pt>
    <dgm:pt modelId="{B7C45E5B-0331-46B4-B887-AEB3B62844E7}" type="pres">
      <dgm:prSet presAssocID="{6F82519E-1ED6-405A-B55C-1F697FF65981}" presName="Child2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F5779266-4502-4487-91E9-4AA9B317BE04}" type="pres">
      <dgm:prSet presAssocID="{BB3D3C83-9938-4F9D-869F-D77CAEC25D19}" presName="Accent3" presStyleCnt="0"/>
      <dgm:spPr/>
    </dgm:pt>
    <dgm:pt modelId="{13CB412C-C3B4-434F-B935-69C67C3A7D96}" type="pres">
      <dgm:prSet presAssocID="{BB3D3C83-9938-4F9D-869F-D77CAEC25D19}" presName="Accent" presStyleLbl="bgShp" presStyleIdx="2" presStyleCnt="6" custLinFactNeighborX="-15019" custLinFactNeighborY="-87156"/>
      <dgm:spPr/>
    </dgm:pt>
    <dgm:pt modelId="{AC29CD4F-D961-4D5D-9C41-2CEFE0666E81}" type="pres">
      <dgm:prSet presAssocID="{BB3D3C83-9938-4F9D-869F-D77CAEC25D19}" presName="Child3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4AB7965F-FEB3-4B56-BFC3-0C339C594B4B}" type="pres">
      <dgm:prSet presAssocID="{D7F267B6-1CC8-4821-9153-B8AD16DE44F9}" presName="Accent4" presStyleCnt="0"/>
      <dgm:spPr/>
    </dgm:pt>
    <dgm:pt modelId="{EF070E91-DF66-46E0-8546-E495AF0CCD7E}" type="pres">
      <dgm:prSet presAssocID="{D7F267B6-1CC8-4821-9153-B8AD16DE44F9}" presName="Accent" presStyleLbl="bgShp" presStyleIdx="3" presStyleCnt="6" custLinFactNeighborX="86778" custLinFactNeighborY="-46483"/>
      <dgm:spPr/>
    </dgm:pt>
    <dgm:pt modelId="{311D8353-CB40-4ADD-9429-979DF02F8C32}" type="pres">
      <dgm:prSet presAssocID="{D7F267B6-1CC8-4821-9153-B8AD16DE44F9}" presName="Child4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2F3CFA4E-1EF4-439A-A08E-52B081650235}" type="pres">
      <dgm:prSet presAssocID="{0D18054B-E0D5-439A-996A-7405364851AF}" presName="Accent5" presStyleCnt="0"/>
      <dgm:spPr/>
    </dgm:pt>
    <dgm:pt modelId="{9DC0BC17-EE0A-423D-9263-1747FA9DDF8A}" type="pres">
      <dgm:prSet presAssocID="{0D18054B-E0D5-439A-996A-7405364851AF}" presName="Accent" presStyleLbl="bgShp" presStyleIdx="4" presStyleCnt="6" custLinFactNeighborX="68421" custLinFactNeighborY="71662"/>
      <dgm:spPr/>
    </dgm:pt>
    <dgm:pt modelId="{1A62DAA9-0321-4DC2-B525-40FC016ED480}" type="pres">
      <dgm:prSet presAssocID="{0D18054B-E0D5-439A-996A-7405364851AF}" presName="Child5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5BA09411-E23C-4D31-BBE8-8997C0792890}" type="pres">
      <dgm:prSet presAssocID="{EE8E4382-2509-4CA6-AB41-591BBD7FCA2F}" presName="Accent6" presStyleCnt="0"/>
      <dgm:spPr/>
    </dgm:pt>
    <dgm:pt modelId="{DEDE8462-2D95-41C6-AA3F-88BC290806DB}" type="pres">
      <dgm:prSet presAssocID="{EE8E4382-2509-4CA6-AB41-591BBD7FCA2F}" presName="Accent" presStyleLbl="bgShp" presStyleIdx="5" presStyleCnt="6" custLinFactY="10398" custLinFactNeighborX="-5006" custLinFactNeighborY="100000"/>
      <dgm:spPr/>
    </dgm:pt>
    <dgm:pt modelId="{091526C0-6137-435D-9423-A84672CA7CA0}" type="pres">
      <dgm:prSet presAssocID="{EE8E4382-2509-4CA6-AB41-591BBD7FCA2F}" presName="Child6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43840714-E125-4700-A457-37BC1C613A77}" type="presOf" srcId="{E36EE8C1-CC87-4372-8E77-F4D6C1682C59}" destId="{D9FEEB86-F6E5-48A0-B178-4AFC6647351F}" srcOrd="0" destOrd="0" presId="urn:microsoft.com/office/officeart/2011/layout/HexagonRadial"/>
    <dgm:cxn modelId="{C55FF91D-8C4F-4038-96DB-39F9E7A17D5C}" type="presOf" srcId="{D7F267B6-1CC8-4821-9153-B8AD16DE44F9}" destId="{311D8353-CB40-4ADD-9429-979DF02F8C32}" srcOrd="0" destOrd="0" presId="urn:microsoft.com/office/officeart/2011/layout/HexagonRadial"/>
    <dgm:cxn modelId="{00B12F2D-7C3D-47CF-9F18-A68BE53445D1}" type="presOf" srcId="{BB3D3C83-9938-4F9D-869F-D77CAEC25D19}" destId="{AC29CD4F-D961-4D5D-9C41-2CEFE0666E81}" srcOrd="0" destOrd="0" presId="urn:microsoft.com/office/officeart/2011/layout/HexagonRadial"/>
    <dgm:cxn modelId="{F2358141-3E86-41CC-963D-10ECC3C33855}" srcId="{D07C52E6-5FEF-452F-B9A6-F3F4BA7B8006}" destId="{0D18054B-E0D5-439A-996A-7405364851AF}" srcOrd="4" destOrd="0" parTransId="{ED8DDA14-C619-453D-A040-45A97365AA5C}" sibTransId="{0704D99B-AAD3-4C01-9EDE-F5E358F5D5FE}"/>
    <dgm:cxn modelId="{D7AA6762-167B-48F2-B129-C730B1AB444F}" type="presOf" srcId="{D07C52E6-5FEF-452F-B9A6-F3F4BA7B8006}" destId="{4E0F4D64-DC33-436A-BEFB-8B4D1B2B13C1}" srcOrd="0" destOrd="0" presId="urn:microsoft.com/office/officeart/2011/layout/HexagonRadial"/>
    <dgm:cxn modelId="{0976924E-211B-4501-98D7-078ADEB9263D}" type="presOf" srcId="{EE8E4382-2509-4CA6-AB41-591BBD7FCA2F}" destId="{091526C0-6137-435D-9423-A84672CA7CA0}" srcOrd="0" destOrd="0" presId="urn:microsoft.com/office/officeart/2011/layout/HexagonRadial"/>
    <dgm:cxn modelId="{6BA3B676-8EA4-46B0-BB3C-0D80A0C6EEB1}" type="presOf" srcId="{6F82519E-1ED6-405A-B55C-1F697FF65981}" destId="{B7C45E5B-0331-46B4-B887-AEB3B62844E7}" srcOrd="0" destOrd="0" presId="urn:microsoft.com/office/officeart/2011/layout/HexagonRadial"/>
    <dgm:cxn modelId="{D2D33187-45CE-4A0E-8C40-3CBB397C9846}" srcId="{D07C52E6-5FEF-452F-B9A6-F3F4BA7B8006}" destId="{BB3D3C83-9938-4F9D-869F-D77CAEC25D19}" srcOrd="2" destOrd="0" parTransId="{DCF7CE8A-B17F-4EDF-B935-CBD6CD9E948B}" sibTransId="{75D0238B-2C27-4AAA-B23F-C62EA158D5B2}"/>
    <dgm:cxn modelId="{7407BAAD-6BA7-493C-AF4A-8E1CA953BBDA}" srcId="{E36EE8C1-CC87-4372-8E77-F4D6C1682C59}" destId="{D07C52E6-5FEF-452F-B9A6-F3F4BA7B8006}" srcOrd="0" destOrd="0" parTransId="{E4EE1B6B-2A8A-453C-BE64-029806A2E450}" sibTransId="{787E0A08-333A-4CC6-A0BE-414FE514647E}"/>
    <dgm:cxn modelId="{19EDC1CE-D1F9-435C-A45C-AAC34D306328}" srcId="{D07C52E6-5FEF-452F-B9A6-F3F4BA7B8006}" destId="{6F82519E-1ED6-405A-B55C-1F697FF65981}" srcOrd="1" destOrd="0" parTransId="{DD6BCFD0-86F8-499E-9397-A3BA6A863ECC}" sibTransId="{6AD941A1-3458-4CC5-97D6-DD444174BF69}"/>
    <dgm:cxn modelId="{B6C231D0-78C4-4689-8817-AB296D51028A}" type="presOf" srcId="{0D18054B-E0D5-439A-996A-7405364851AF}" destId="{1A62DAA9-0321-4DC2-B525-40FC016ED480}" srcOrd="0" destOrd="0" presId="urn:microsoft.com/office/officeart/2011/layout/HexagonRadial"/>
    <dgm:cxn modelId="{AB8044D2-2A63-43F7-A86B-8E3CF7FDC3CD}" type="presOf" srcId="{851B3E96-7347-4EC2-8DE7-706DA281C7F3}" destId="{87D8CF52-C28D-4FDD-A46D-83728174772C}" srcOrd="0" destOrd="0" presId="urn:microsoft.com/office/officeart/2011/layout/HexagonRadial"/>
    <dgm:cxn modelId="{103149E6-6AE7-46A2-9BBA-BCB313AEB68E}" srcId="{D07C52E6-5FEF-452F-B9A6-F3F4BA7B8006}" destId="{EE8E4382-2509-4CA6-AB41-591BBD7FCA2F}" srcOrd="5" destOrd="0" parTransId="{F27603E7-369E-49F9-98FE-318022A4937E}" sibTransId="{86D0E37C-495B-4B3C-A939-8DBE6DCEB541}"/>
    <dgm:cxn modelId="{FBC8C7F3-FAA8-4F44-A073-767294A01C17}" srcId="{D07C52E6-5FEF-452F-B9A6-F3F4BA7B8006}" destId="{D7F267B6-1CC8-4821-9153-B8AD16DE44F9}" srcOrd="3" destOrd="0" parTransId="{CB0924D0-3347-47A1-9D72-A6EF1E05F5D0}" sibTransId="{55246F44-8642-47A9-BBE5-60090FD88C39}"/>
    <dgm:cxn modelId="{C9CE8FF4-9052-4600-9142-2FCA5B859CDB}" srcId="{D07C52E6-5FEF-452F-B9A6-F3F4BA7B8006}" destId="{851B3E96-7347-4EC2-8DE7-706DA281C7F3}" srcOrd="0" destOrd="0" parTransId="{F9E32695-0A03-4BE2-8AC0-D8275356FD56}" sibTransId="{138BE867-CE9E-4D52-A33E-E43448598825}"/>
    <dgm:cxn modelId="{41197848-0940-4316-8AE4-CE308D61D80F}" type="presParOf" srcId="{D9FEEB86-F6E5-48A0-B178-4AFC6647351F}" destId="{4E0F4D64-DC33-436A-BEFB-8B4D1B2B13C1}" srcOrd="0" destOrd="0" presId="urn:microsoft.com/office/officeart/2011/layout/HexagonRadial"/>
    <dgm:cxn modelId="{9E5DD1A0-50BC-4226-B6BB-0FF5ECE26384}" type="presParOf" srcId="{D9FEEB86-F6E5-48A0-B178-4AFC6647351F}" destId="{0F569C8E-6919-4EA6-A906-43ABB60AF925}" srcOrd="1" destOrd="0" presId="urn:microsoft.com/office/officeart/2011/layout/HexagonRadial"/>
    <dgm:cxn modelId="{3D5895CC-6DD6-4213-AB24-6B5ED7C25634}" type="presParOf" srcId="{0F569C8E-6919-4EA6-A906-43ABB60AF925}" destId="{BBD25760-FEEC-4A4B-9035-D0CDC4C1433B}" srcOrd="0" destOrd="0" presId="urn:microsoft.com/office/officeart/2011/layout/HexagonRadial"/>
    <dgm:cxn modelId="{06E7987D-0ABF-4389-8DB5-8B7B43D3C5EA}" type="presParOf" srcId="{D9FEEB86-F6E5-48A0-B178-4AFC6647351F}" destId="{87D8CF52-C28D-4FDD-A46D-83728174772C}" srcOrd="2" destOrd="0" presId="urn:microsoft.com/office/officeart/2011/layout/HexagonRadial"/>
    <dgm:cxn modelId="{530A62A8-4507-48E2-876F-72323607DC9B}" type="presParOf" srcId="{D9FEEB86-F6E5-48A0-B178-4AFC6647351F}" destId="{49BEE045-2DB7-41D0-AA06-95C609FC94C3}" srcOrd="3" destOrd="0" presId="urn:microsoft.com/office/officeart/2011/layout/HexagonRadial"/>
    <dgm:cxn modelId="{7D0797A1-0C0A-4A56-9DE1-E0B9411028CE}" type="presParOf" srcId="{49BEE045-2DB7-41D0-AA06-95C609FC94C3}" destId="{BED668A1-7939-4E22-855F-A6A844734A0B}" srcOrd="0" destOrd="0" presId="urn:microsoft.com/office/officeart/2011/layout/HexagonRadial"/>
    <dgm:cxn modelId="{ACFABB78-4E71-41BC-96E7-BAAB96BE428C}" type="presParOf" srcId="{D9FEEB86-F6E5-48A0-B178-4AFC6647351F}" destId="{B7C45E5B-0331-46B4-B887-AEB3B62844E7}" srcOrd="4" destOrd="0" presId="urn:microsoft.com/office/officeart/2011/layout/HexagonRadial"/>
    <dgm:cxn modelId="{01B55F8F-0CBB-4F51-906D-7F741574E8FF}" type="presParOf" srcId="{D9FEEB86-F6E5-48A0-B178-4AFC6647351F}" destId="{F5779266-4502-4487-91E9-4AA9B317BE04}" srcOrd="5" destOrd="0" presId="urn:microsoft.com/office/officeart/2011/layout/HexagonRadial"/>
    <dgm:cxn modelId="{9FA2A563-593F-437D-A552-F1E41F5EE324}" type="presParOf" srcId="{F5779266-4502-4487-91E9-4AA9B317BE04}" destId="{13CB412C-C3B4-434F-B935-69C67C3A7D96}" srcOrd="0" destOrd="0" presId="urn:microsoft.com/office/officeart/2011/layout/HexagonRadial"/>
    <dgm:cxn modelId="{7C30437D-3D55-4920-88E0-07EDE5843B01}" type="presParOf" srcId="{D9FEEB86-F6E5-48A0-B178-4AFC6647351F}" destId="{AC29CD4F-D961-4D5D-9C41-2CEFE0666E81}" srcOrd="6" destOrd="0" presId="urn:microsoft.com/office/officeart/2011/layout/HexagonRadial"/>
    <dgm:cxn modelId="{9C5E7D07-52CF-4C0F-91BF-7AA6A9469532}" type="presParOf" srcId="{D9FEEB86-F6E5-48A0-B178-4AFC6647351F}" destId="{4AB7965F-FEB3-4B56-BFC3-0C339C594B4B}" srcOrd="7" destOrd="0" presId="urn:microsoft.com/office/officeart/2011/layout/HexagonRadial"/>
    <dgm:cxn modelId="{29723A76-2828-4EF7-94D0-85696F0A4CF5}" type="presParOf" srcId="{4AB7965F-FEB3-4B56-BFC3-0C339C594B4B}" destId="{EF070E91-DF66-46E0-8546-E495AF0CCD7E}" srcOrd="0" destOrd="0" presId="urn:microsoft.com/office/officeart/2011/layout/HexagonRadial"/>
    <dgm:cxn modelId="{D200B5AE-59F8-4CF2-955E-FE75F8CAD954}" type="presParOf" srcId="{D9FEEB86-F6E5-48A0-B178-4AFC6647351F}" destId="{311D8353-CB40-4ADD-9429-979DF02F8C32}" srcOrd="8" destOrd="0" presId="urn:microsoft.com/office/officeart/2011/layout/HexagonRadial"/>
    <dgm:cxn modelId="{DFDBD978-8D21-4BDD-B4C2-41C0E6C3DC8D}" type="presParOf" srcId="{D9FEEB86-F6E5-48A0-B178-4AFC6647351F}" destId="{2F3CFA4E-1EF4-439A-A08E-52B081650235}" srcOrd="9" destOrd="0" presId="urn:microsoft.com/office/officeart/2011/layout/HexagonRadial"/>
    <dgm:cxn modelId="{FEAEFDB9-84A3-4389-B3A8-144EB331502B}" type="presParOf" srcId="{2F3CFA4E-1EF4-439A-A08E-52B081650235}" destId="{9DC0BC17-EE0A-423D-9263-1747FA9DDF8A}" srcOrd="0" destOrd="0" presId="urn:microsoft.com/office/officeart/2011/layout/HexagonRadial"/>
    <dgm:cxn modelId="{241855C1-E7A4-4F3D-BD24-E57E82F51BA7}" type="presParOf" srcId="{D9FEEB86-F6E5-48A0-B178-4AFC6647351F}" destId="{1A62DAA9-0321-4DC2-B525-40FC016ED480}" srcOrd="10" destOrd="0" presId="urn:microsoft.com/office/officeart/2011/layout/HexagonRadial"/>
    <dgm:cxn modelId="{18F139E6-A717-46A5-8BE9-8FEFB5E99558}" type="presParOf" srcId="{D9FEEB86-F6E5-48A0-B178-4AFC6647351F}" destId="{5BA09411-E23C-4D31-BBE8-8997C0792890}" srcOrd="11" destOrd="0" presId="urn:microsoft.com/office/officeart/2011/layout/HexagonRadial"/>
    <dgm:cxn modelId="{DAD8362C-8BF7-4764-A99B-1C2F7FEFFD74}" type="presParOf" srcId="{5BA09411-E23C-4D31-BBE8-8997C0792890}" destId="{DEDE8462-2D95-41C6-AA3F-88BC290806DB}" srcOrd="0" destOrd="0" presId="urn:microsoft.com/office/officeart/2011/layout/HexagonRadial"/>
    <dgm:cxn modelId="{8C8F0C69-E287-48B2-8E72-275A68AA4AD0}" type="presParOf" srcId="{D9FEEB86-F6E5-48A0-B178-4AFC6647351F}" destId="{091526C0-6137-435D-9423-A84672CA7CA0}" srcOrd="12" destOrd="0" presId="urn:microsoft.com/office/officeart/2011/layout/HexagonRadial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0F4D64-DC33-436A-BEFB-8B4D1B2B13C1}">
      <dsp:nvSpPr>
        <dsp:cNvPr id="0" name=""/>
        <dsp:cNvSpPr/>
      </dsp:nvSpPr>
      <dsp:spPr>
        <a:xfrm>
          <a:off x="2748636" y="1190184"/>
          <a:ext cx="1512775" cy="1308612"/>
        </a:xfrm>
        <a:prstGeom prst="hexagon">
          <a:avLst>
            <a:gd name="adj" fmla="val 28570"/>
            <a:gd name="vf" fmla="val 11547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/>
            <a:t>PACIENTS (apmierinātība)</a:t>
          </a:r>
        </a:p>
      </dsp:txBody>
      <dsp:txXfrm>
        <a:off x="2999324" y="1407039"/>
        <a:ext cx="1011399" cy="874902"/>
      </dsp:txXfrm>
    </dsp:sp>
    <dsp:sp modelId="{BED668A1-7939-4E22-855F-A6A844734A0B}">
      <dsp:nvSpPr>
        <dsp:cNvPr id="0" name=""/>
        <dsp:cNvSpPr/>
      </dsp:nvSpPr>
      <dsp:spPr>
        <a:xfrm>
          <a:off x="3324447" y="345028"/>
          <a:ext cx="570765" cy="491790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D8CF52-C28D-4FDD-A46D-83728174772C}">
      <dsp:nvSpPr>
        <dsp:cNvPr id="0" name=""/>
        <dsp:cNvSpPr/>
      </dsp:nvSpPr>
      <dsp:spPr>
        <a:xfrm>
          <a:off x="2887984" y="0"/>
          <a:ext cx="1239709" cy="1072494"/>
        </a:xfrm>
        <a:prstGeom prst="hexagon">
          <a:avLst>
            <a:gd name="adj" fmla="val 28570"/>
            <a:gd name="vf" fmla="val 11547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>
              <a:solidFill>
                <a:schemeClr val="tx1"/>
              </a:solidFill>
            </a:rPr>
            <a:t>Riska faktoru izplatība, ietekme</a:t>
          </a:r>
        </a:p>
      </dsp:txBody>
      <dsp:txXfrm>
        <a:off x="3093430" y="177735"/>
        <a:ext cx="828817" cy="717024"/>
      </dsp:txXfrm>
    </dsp:sp>
    <dsp:sp modelId="{13CB412C-C3B4-434F-B935-69C67C3A7D96}">
      <dsp:nvSpPr>
        <dsp:cNvPr id="0" name=""/>
        <dsp:cNvSpPr/>
      </dsp:nvSpPr>
      <dsp:spPr>
        <a:xfrm>
          <a:off x="4276329" y="1054862"/>
          <a:ext cx="570765" cy="491790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C45E5B-0331-46B4-B887-AEB3B62844E7}">
      <dsp:nvSpPr>
        <dsp:cNvPr id="0" name=""/>
        <dsp:cNvSpPr/>
      </dsp:nvSpPr>
      <dsp:spPr>
        <a:xfrm>
          <a:off x="4024941" y="659655"/>
          <a:ext cx="1239709" cy="1072494"/>
        </a:xfrm>
        <a:prstGeom prst="hexagon">
          <a:avLst>
            <a:gd name="adj" fmla="val 28570"/>
            <a:gd name="vf" fmla="val 11547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>
              <a:solidFill>
                <a:schemeClr val="tx1"/>
              </a:solidFill>
            </a:rPr>
            <a:t>Vēža skrīninga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>
              <a:solidFill>
                <a:schemeClr val="tx1"/>
              </a:solidFill>
            </a:rPr>
            <a:t>attīstība</a:t>
          </a:r>
        </a:p>
      </dsp:txBody>
      <dsp:txXfrm>
        <a:off x="4230387" y="837390"/>
        <a:ext cx="828817" cy="717024"/>
      </dsp:txXfrm>
    </dsp:sp>
    <dsp:sp modelId="{EF070E91-DF66-46E0-8546-E495AF0CCD7E}">
      <dsp:nvSpPr>
        <dsp:cNvPr id="0" name=""/>
        <dsp:cNvSpPr/>
      </dsp:nvSpPr>
      <dsp:spPr>
        <a:xfrm>
          <a:off x="4394616" y="2292702"/>
          <a:ext cx="570765" cy="491790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29CD4F-D961-4D5D-9C41-2CEFE0666E81}">
      <dsp:nvSpPr>
        <dsp:cNvPr id="0" name=""/>
        <dsp:cNvSpPr/>
      </dsp:nvSpPr>
      <dsp:spPr>
        <a:xfrm>
          <a:off x="4024941" y="1956462"/>
          <a:ext cx="1239709" cy="1072494"/>
        </a:xfrm>
        <a:prstGeom prst="hexagon">
          <a:avLst>
            <a:gd name="adj" fmla="val 28570"/>
            <a:gd name="vf" fmla="val 11547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>
              <a:solidFill>
                <a:schemeClr val="tx1"/>
              </a:solidFill>
            </a:rPr>
            <a:t>Ārstniecības kvalitāte un pieejamība</a:t>
          </a:r>
        </a:p>
      </dsp:txBody>
      <dsp:txXfrm>
        <a:off x="4230387" y="2134197"/>
        <a:ext cx="828817" cy="717024"/>
      </dsp:txXfrm>
    </dsp:sp>
    <dsp:sp modelId="{9DC0BC17-EE0A-423D-9263-1747FA9DDF8A}">
      <dsp:nvSpPr>
        <dsp:cNvPr id="0" name=""/>
        <dsp:cNvSpPr/>
      </dsp:nvSpPr>
      <dsp:spPr>
        <a:xfrm>
          <a:off x="3141974" y="2981457"/>
          <a:ext cx="570765" cy="491790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1D8353-CB40-4ADD-9429-979DF02F8C32}">
      <dsp:nvSpPr>
        <dsp:cNvPr id="0" name=""/>
        <dsp:cNvSpPr/>
      </dsp:nvSpPr>
      <dsp:spPr>
        <a:xfrm>
          <a:off x="2887984" y="2616855"/>
          <a:ext cx="1239709" cy="1072494"/>
        </a:xfrm>
        <a:prstGeom prst="hexagon">
          <a:avLst>
            <a:gd name="adj" fmla="val 28570"/>
            <a:gd name="vf" fmla="val 115470"/>
          </a:avLst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>
              <a:solidFill>
                <a:schemeClr val="tx1"/>
              </a:solidFill>
            </a:rPr>
            <a:t>Metodiskā vadība</a:t>
          </a:r>
        </a:p>
      </dsp:txBody>
      <dsp:txXfrm>
        <a:off x="3093430" y="2794590"/>
        <a:ext cx="828817" cy="717024"/>
      </dsp:txXfrm>
    </dsp:sp>
    <dsp:sp modelId="{DEDE8462-2D95-41C6-AA3F-88BC290806DB}">
      <dsp:nvSpPr>
        <dsp:cNvPr id="0" name=""/>
        <dsp:cNvSpPr/>
      </dsp:nvSpPr>
      <dsp:spPr>
        <a:xfrm>
          <a:off x="2045841" y="2252940"/>
          <a:ext cx="570765" cy="491790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62DAA9-0321-4DC2-B525-40FC016ED480}">
      <dsp:nvSpPr>
        <dsp:cNvPr id="0" name=""/>
        <dsp:cNvSpPr/>
      </dsp:nvSpPr>
      <dsp:spPr>
        <a:xfrm>
          <a:off x="1745748" y="1957200"/>
          <a:ext cx="1239709" cy="1072494"/>
        </a:xfrm>
        <a:prstGeom prst="hexagon">
          <a:avLst>
            <a:gd name="adj" fmla="val 28570"/>
            <a:gd name="vf" fmla="val 115470"/>
          </a:avLst>
        </a:prstGeom>
        <a:solidFill>
          <a:srgbClr val="DD847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>
              <a:solidFill>
                <a:schemeClr val="tx1"/>
              </a:solidFill>
            </a:rPr>
            <a:t>Datu platforma un IT risinājumi</a:t>
          </a:r>
        </a:p>
      </dsp:txBody>
      <dsp:txXfrm>
        <a:off x="1951194" y="2134935"/>
        <a:ext cx="828817" cy="717024"/>
      </dsp:txXfrm>
    </dsp:sp>
    <dsp:sp modelId="{091526C0-6137-435D-9423-A84672CA7CA0}">
      <dsp:nvSpPr>
        <dsp:cNvPr id="0" name=""/>
        <dsp:cNvSpPr/>
      </dsp:nvSpPr>
      <dsp:spPr>
        <a:xfrm>
          <a:off x="1745748" y="658180"/>
          <a:ext cx="1239709" cy="1072494"/>
        </a:xfrm>
        <a:prstGeom prst="hexagon">
          <a:avLst>
            <a:gd name="adj" fmla="val 28570"/>
            <a:gd name="vf" fmla="val 115470"/>
          </a:avLst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>
              <a:solidFill>
                <a:schemeClr val="tx1"/>
              </a:solidFill>
            </a:rPr>
            <a:t>Cilvēkresursi</a:t>
          </a:r>
        </a:p>
      </dsp:txBody>
      <dsp:txXfrm>
        <a:off x="1951194" y="835915"/>
        <a:ext cx="828817" cy="717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B0190-AB26-45BA-9728-4B31236091C6}" type="datetimeFigureOut">
              <a:rPr lang="lv-LV" smtClean="0"/>
              <a:t>28.04.2022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79CF9-1BEB-4BD2-BFB6-79C9D6052C2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75990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9788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957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936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9152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9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279CF9-1BEB-4BD2-BFB6-79C9D6052C24}" type="slidenum">
              <a:rPr kumimoji="0" lang="lv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395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lv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3389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81412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3870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9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279CF9-1BEB-4BD2-BFB6-79C9D6052C24}" type="slidenum">
              <a:rPr kumimoji="0" lang="lv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395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lv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13731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9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279CF9-1BEB-4BD2-BFB6-79C9D6052C24}" type="slidenum">
              <a:rPr kumimoji="0" lang="lv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395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lv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43372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9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279CF9-1BEB-4BD2-BFB6-79C9D6052C24}" type="slidenum">
              <a:rPr kumimoji="0" lang="lv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395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lv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1962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3"/>
            <a:ext cx="7772400" cy="147002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9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9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9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79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4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18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88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58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1536628-7B48-4351-A163-0046F038A0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9144000" cy="24465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197032B-97E5-4301-88A0-BAB9315189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7"/>
            <a:ext cx="2057400" cy="58515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7"/>
            <a:ext cx="6019800" cy="58515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3"/>
            <a:ext cx="7772400" cy="147002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9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9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9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79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4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18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88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58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395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0832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0" y="4406905"/>
            <a:ext cx="7772400" cy="1362075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0" y="2906727"/>
            <a:ext cx="7772400" cy="1500188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2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8"/>
            <a:ext cx="4038600" cy="45259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8"/>
            <a:ext cx="4038600" cy="45259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308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5" y="1535116"/>
            <a:ext cx="4040190" cy="63976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788" indent="0">
              <a:buNone/>
              <a:defRPr sz="1900" b="1"/>
            </a:lvl2pPr>
            <a:lvl3pPr marL="939575" indent="0">
              <a:buNone/>
              <a:defRPr sz="1700" b="1"/>
            </a:lvl3pPr>
            <a:lvl4pPr marL="1409365" indent="0">
              <a:buNone/>
              <a:defRPr sz="1600" b="1"/>
            </a:lvl4pPr>
            <a:lvl5pPr marL="1879152" indent="0">
              <a:buNone/>
              <a:defRPr sz="1600" b="1"/>
            </a:lvl5pPr>
            <a:lvl6pPr marL="2348940" indent="0">
              <a:buNone/>
              <a:defRPr sz="1600" b="1"/>
            </a:lvl6pPr>
            <a:lvl7pPr marL="2818729" indent="0">
              <a:buNone/>
              <a:defRPr sz="1600" b="1"/>
            </a:lvl7pPr>
            <a:lvl8pPr marL="3288515" indent="0">
              <a:buNone/>
              <a:defRPr sz="1600" b="1"/>
            </a:lvl8pPr>
            <a:lvl9pPr marL="375830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5" y="2174880"/>
            <a:ext cx="4040190" cy="3951285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6"/>
            <a:ext cx="4041780" cy="63976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788" indent="0">
              <a:buNone/>
              <a:defRPr sz="1900" b="1"/>
            </a:lvl2pPr>
            <a:lvl3pPr marL="939575" indent="0">
              <a:buNone/>
              <a:defRPr sz="1700" b="1"/>
            </a:lvl3pPr>
            <a:lvl4pPr marL="1409365" indent="0">
              <a:buNone/>
              <a:defRPr sz="1600" b="1"/>
            </a:lvl4pPr>
            <a:lvl5pPr marL="1879152" indent="0">
              <a:buNone/>
              <a:defRPr sz="1600" b="1"/>
            </a:lvl5pPr>
            <a:lvl6pPr marL="2348940" indent="0">
              <a:buNone/>
              <a:defRPr sz="1600" b="1"/>
            </a:lvl6pPr>
            <a:lvl7pPr marL="2818729" indent="0">
              <a:buNone/>
              <a:defRPr sz="1600" b="1"/>
            </a:lvl7pPr>
            <a:lvl8pPr marL="3288515" indent="0">
              <a:buNone/>
              <a:defRPr sz="1600" b="1"/>
            </a:lvl8pPr>
            <a:lvl9pPr marL="375830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80"/>
            <a:ext cx="4041780" cy="3951285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448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229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5" y="273053"/>
            <a:ext cx="3008310" cy="1162051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5" y="273068"/>
            <a:ext cx="5111750" cy="5853113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5" y="1435110"/>
            <a:ext cx="300831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22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90" y="4800605"/>
            <a:ext cx="5486400" cy="566739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90" y="612773"/>
            <a:ext cx="5486400" cy="4114800"/>
          </a:xfrm>
        </p:spPr>
        <p:txBody>
          <a:bodyPr/>
          <a:lstStyle>
            <a:lvl1pPr marL="0" indent="0">
              <a:buNone/>
              <a:defRPr sz="3300"/>
            </a:lvl1pPr>
            <a:lvl2pPr marL="469788" indent="0">
              <a:buNone/>
              <a:defRPr sz="2900"/>
            </a:lvl2pPr>
            <a:lvl3pPr marL="939575" indent="0">
              <a:buNone/>
              <a:defRPr sz="2500"/>
            </a:lvl3pPr>
            <a:lvl4pPr marL="1409365" indent="0">
              <a:buNone/>
              <a:defRPr sz="1900"/>
            </a:lvl4pPr>
            <a:lvl5pPr marL="1879152" indent="0">
              <a:buNone/>
              <a:defRPr sz="1900"/>
            </a:lvl5pPr>
            <a:lvl6pPr marL="2348940" indent="0">
              <a:buNone/>
              <a:defRPr sz="1900"/>
            </a:lvl6pPr>
            <a:lvl7pPr marL="2818729" indent="0">
              <a:buNone/>
              <a:defRPr sz="1900"/>
            </a:lvl7pPr>
            <a:lvl8pPr marL="3288515" indent="0">
              <a:buNone/>
              <a:defRPr sz="1900"/>
            </a:lvl8pPr>
            <a:lvl9pPr marL="3758305" indent="0">
              <a:buNone/>
              <a:defRPr sz="1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90" y="5367353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4644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7577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7"/>
            <a:ext cx="2057400" cy="58515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7"/>
            <a:ext cx="6019800" cy="58515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1790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Nobeigum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2999" y="4521597"/>
            <a:ext cx="6858000" cy="544484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/>
              <a:t>Vārds uzvārds, ieņemamais amats, kontaktinformācija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9144000" cy="24465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52"/>
          <a:stretch/>
        </p:blipFill>
        <p:spPr>
          <a:xfrm>
            <a:off x="2667000" y="1"/>
            <a:ext cx="3777632" cy="2676697"/>
          </a:xfrm>
          <a:prstGeom prst="rect">
            <a:avLst/>
          </a:prstGeom>
        </p:spPr>
      </p:pic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>
          <a:xfrm>
            <a:off x="1142999" y="5661577"/>
            <a:ext cx="6858000" cy="365125"/>
          </a:xfrm>
        </p:spPr>
        <p:txBody>
          <a:bodyPr/>
          <a:lstStyle>
            <a:lvl1pPr algn="ctr">
              <a:defRPr sz="1400"/>
            </a:lvl1pPr>
          </a:lstStyle>
          <a:p>
            <a:r>
              <a:rPr lang="lv-LV"/>
              <a:t>22.01.2019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7219480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799" y="2852938"/>
            <a:ext cx="7772400" cy="1190712"/>
          </a:xfrm>
        </p:spPr>
        <p:txBody>
          <a:bodyPr anchor="ctr" anchorCtr="0">
            <a:normAutofit/>
          </a:bodyPr>
          <a:lstStyle>
            <a:lvl1pPr algn="ctr">
              <a:defRPr sz="3200"/>
            </a:lvl1pPr>
          </a:lstStyle>
          <a:p>
            <a:r>
              <a:rPr lang="lv-LV" dirty="0"/>
              <a:t>Prezentācijas nosaukums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2999" y="4521597"/>
            <a:ext cx="6858000" cy="544484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/>
              <a:t>Vārds uzvārds, ieņemamais amats, kontaktinformācija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9144000" cy="24465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52"/>
          <a:stretch/>
        </p:blipFill>
        <p:spPr>
          <a:xfrm>
            <a:off x="2667000" y="1"/>
            <a:ext cx="3777632" cy="2676697"/>
          </a:xfrm>
          <a:prstGeom prst="rect">
            <a:avLst/>
          </a:prstGeom>
        </p:spPr>
      </p:pic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>
          <a:xfrm>
            <a:off x="1142999" y="5661577"/>
            <a:ext cx="6858000" cy="365125"/>
          </a:xfrm>
        </p:spPr>
        <p:txBody>
          <a:bodyPr/>
          <a:lstStyle>
            <a:lvl1pPr algn="ctr">
              <a:defRPr sz="1400"/>
            </a:lvl1pPr>
          </a:lstStyle>
          <a:p>
            <a:fld id="{E15984EB-3BE2-4EE7-A7E3-15EB5CE5E03E}" type="datetime1">
              <a:rPr lang="lv-LV" smtClean="0"/>
              <a:t>28.04.2022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3904415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>
              <a:defRPr sz="1800"/>
            </a:lvl2pPr>
            <a:lvl3pPr>
              <a:defRPr sz="1600"/>
            </a:lvl3pPr>
            <a:lvl4pPr>
              <a:defRPr sz="1400" baseline="0"/>
            </a:lvl4pPr>
            <a:lvl5pPr>
              <a:defRPr sz="1400"/>
            </a:lvl5pPr>
          </a:lstStyle>
          <a:p>
            <a:pPr lvl="0"/>
            <a:r>
              <a:rPr lang="lv-LV" dirty="0"/>
              <a:t>Teksts</a:t>
            </a:r>
            <a:endParaRPr lang="en-US" dirty="0"/>
          </a:p>
          <a:p>
            <a:pPr lvl="1"/>
            <a:r>
              <a:rPr lang="lv-LV" dirty="0"/>
              <a:t>Otrais līmenis</a:t>
            </a:r>
            <a:endParaRPr lang="en-US" dirty="0"/>
          </a:p>
          <a:p>
            <a:pPr lvl="2"/>
            <a:r>
              <a:rPr lang="lv-LV" dirty="0"/>
              <a:t>Trešais līmenis</a:t>
            </a:r>
            <a:endParaRPr lang="en-US" dirty="0"/>
          </a:p>
          <a:p>
            <a:pPr lvl="3"/>
            <a:r>
              <a:rPr lang="lv-LV" dirty="0"/>
              <a:t>Ceturtais līmenis</a:t>
            </a:r>
            <a:endParaRPr lang="en-US" dirty="0"/>
          </a:p>
          <a:p>
            <a:pPr lvl="4"/>
            <a:r>
              <a:rPr lang="lv-LV" dirty="0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76669-5736-491D-A3AA-70233C6B87CF}" type="datetime1">
              <a:rPr lang="lv-LV" smtClean="0"/>
              <a:t>28.04.2022</a:t>
            </a:fld>
            <a:endParaRPr lang="lv-LV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lv-LV"/>
              <a:t>Apmaksāto slodžu skaits neatliekamās medicīniskās palīdzības diennakts režīmā strādājošajām ārstniecības personām</a:t>
            </a:r>
            <a:endParaRPr lang="lv-LV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423E1-44C6-4E03-9576-413CBCCCE18A}" type="slidenum">
              <a:rPr lang="lv-LV" smtClean="0"/>
              <a:pPr/>
              <a:t>‹#›</a:t>
            </a:fld>
            <a:endParaRPr lang="lv-LV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dirty="0"/>
              <a:t>Nosaukums</a:t>
            </a:r>
          </a:p>
        </p:txBody>
      </p:sp>
    </p:spTree>
    <p:extLst>
      <p:ext uri="{BB962C8B-B14F-4D97-AF65-F5344CB8AC3E}">
        <p14:creationId xmlns:p14="http://schemas.microsoft.com/office/powerpoint/2010/main" val="22343633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0" y="3436258"/>
            <a:ext cx="6325200" cy="2852737"/>
          </a:xfrm>
        </p:spPr>
        <p:txBody>
          <a:bodyPr anchor="t" anchorCtr="0">
            <a:normAutofit/>
          </a:bodyPr>
          <a:lstStyle>
            <a:lvl1pPr>
              <a:defRPr sz="2400"/>
            </a:lvl1pPr>
          </a:lstStyle>
          <a:p>
            <a:r>
              <a:rPr lang="lv-LV" dirty="0"/>
              <a:t>Nosaukums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286000" y="381600"/>
            <a:ext cx="6322728" cy="298730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dirty="0"/>
              <a:t>Teksts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303D-C18A-40E9-887B-A9241F23BF83}" type="datetime1">
              <a:rPr lang="lv-LV" smtClean="0"/>
              <a:t>28.04.2022</a:t>
            </a:fld>
            <a:endParaRPr lang="lv-LV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lv-LV"/>
              <a:t>Apmaksāto slodžu skaits neatliekamās medicīniskās palīdzības diennakts režīmā strādājošajām ārstniecības personām</a:t>
            </a:r>
            <a:endParaRPr lang="lv-LV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423E1-44C6-4E03-9576-413CBCCCE18A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1982294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6000" y="1296785"/>
            <a:ext cx="6322728" cy="4871837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 dirty="0"/>
              <a:t>Spiediet uz ikonas, lai pievienotu bildi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E964-89A5-4AD9-A781-9A369AF61AFE}" type="datetime1">
              <a:rPr lang="lv-LV" smtClean="0"/>
              <a:t>28.04.2022</a:t>
            </a:fld>
            <a:endParaRPr lang="lv-LV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lv-LV"/>
              <a:t>Apmaksāto slodžu skaits neatliekamās medicīniskās palīdzības diennakts režīmā strādājošajām ārstniecības personām</a:t>
            </a:r>
            <a:endParaRPr lang="lv-LV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423E1-44C6-4E03-9576-413CBCCCE18A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89218168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lv-LV" dirty="0"/>
              <a:t>Nosaukums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285999" y="1825625"/>
            <a:ext cx="3096000" cy="4351338"/>
          </a:xfrm>
        </p:spPr>
        <p:txBody>
          <a:bodyPr/>
          <a:lstStyle>
            <a:lvl1pPr>
              <a:defRPr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 baseline="0"/>
            </a:lvl5pPr>
          </a:lstStyle>
          <a:p>
            <a:pPr lvl="0"/>
            <a:r>
              <a:rPr lang="lv-LV" dirty="0"/>
              <a:t>Teksts</a:t>
            </a:r>
            <a:endParaRPr lang="en-US" dirty="0"/>
          </a:p>
          <a:p>
            <a:pPr lvl="1"/>
            <a:r>
              <a:rPr lang="lv-LV" dirty="0"/>
              <a:t>Otrais līmenis</a:t>
            </a:r>
            <a:endParaRPr lang="en-US" dirty="0"/>
          </a:p>
          <a:p>
            <a:pPr lvl="2"/>
            <a:r>
              <a:rPr lang="lv-LV" dirty="0"/>
              <a:t>Trešais līmenis</a:t>
            </a:r>
            <a:endParaRPr lang="en-US" dirty="0"/>
          </a:p>
          <a:p>
            <a:pPr lvl="3"/>
            <a:r>
              <a:rPr lang="lv-LV" dirty="0"/>
              <a:t>Ceturtais līmenis</a:t>
            </a:r>
            <a:endParaRPr lang="en-US" dirty="0"/>
          </a:p>
          <a:p>
            <a:pPr lvl="4"/>
            <a:r>
              <a:rPr lang="lv-LV" dirty="0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512728" y="1825625"/>
            <a:ext cx="3096000" cy="4351338"/>
          </a:xfrm>
        </p:spPr>
        <p:txBody>
          <a:bodyPr/>
          <a:lstStyle>
            <a:lvl1pPr>
              <a:defRPr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lv-LV" dirty="0"/>
              <a:t>Teksts</a:t>
            </a:r>
            <a:endParaRPr lang="en-US" dirty="0"/>
          </a:p>
          <a:p>
            <a:pPr lvl="1"/>
            <a:r>
              <a:rPr lang="lv-LV" dirty="0"/>
              <a:t>Otrais līmenis</a:t>
            </a:r>
            <a:endParaRPr lang="en-US" dirty="0"/>
          </a:p>
          <a:p>
            <a:pPr lvl="2"/>
            <a:r>
              <a:rPr lang="lv-LV" dirty="0"/>
              <a:t>Trešais līmenis</a:t>
            </a:r>
            <a:endParaRPr lang="en-US" dirty="0"/>
          </a:p>
          <a:p>
            <a:pPr lvl="3"/>
            <a:r>
              <a:rPr lang="lv-LV" dirty="0"/>
              <a:t>Ceturtais līmenis</a:t>
            </a:r>
            <a:endParaRPr lang="en-US" dirty="0"/>
          </a:p>
          <a:p>
            <a:pPr lvl="4"/>
            <a:r>
              <a:rPr lang="lv-LV" dirty="0"/>
              <a:t>Piektais līmenis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E5A8B-E04F-43F7-8FFC-9C7BF62AAF8D}" type="datetime1">
              <a:rPr lang="lv-LV" smtClean="0"/>
              <a:t>28.04.2022</a:t>
            </a:fld>
            <a:endParaRPr lang="lv-LV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lv-LV"/>
              <a:t>Apmaksāto slodžu skaits neatliekamās medicīniskās palīdzības diennakts režīmā strādājošajām ārstniecības personām</a:t>
            </a:r>
            <a:endParaRPr lang="lv-LV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423E1-44C6-4E03-9576-413CBCCCE18A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9760528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0" y="360913"/>
            <a:ext cx="6314414" cy="1325563"/>
          </a:xfrm>
        </p:spPr>
        <p:txBody>
          <a:bodyPr/>
          <a:lstStyle>
            <a:lvl1pPr>
              <a:defRPr/>
            </a:lvl1pPr>
          </a:lstStyle>
          <a:p>
            <a:r>
              <a:rPr lang="lv-LV" dirty="0"/>
              <a:t>Nosaukums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286000" y="1825200"/>
            <a:ext cx="3096000" cy="82391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dirty="0"/>
              <a:t>Nosaukums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286000" y="2728388"/>
            <a:ext cx="3096000" cy="3540552"/>
          </a:xfrm>
        </p:spPr>
        <p:txBody>
          <a:bodyPr/>
          <a:lstStyle>
            <a:lvl1pPr>
              <a:defRPr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lv-LV" dirty="0"/>
              <a:t>Teksts</a:t>
            </a:r>
            <a:endParaRPr lang="en-US" dirty="0"/>
          </a:p>
          <a:p>
            <a:pPr lvl="1"/>
            <a:r>
              <a:rPr lang="lv-LV" dirty="0"/>
              <a:t>Otrais līmenis</a:t>
            </a:r>
            <a:endParaRPr lang="en-US" dirty="0"/>
          </a:p>
          <a:p>
            <a:pPr lvl="2"/>
            <a:r>
              <a:rPr lang="lv-LV" dirty="0"/>
              <a:t>Trešais līmenis</a:t>
            </a:r>
            <a:endParaRPr lang="en-US" dirty="0"/>
          </a:p>
          <a:p>
            <a:pPr lvl="3"/>
            <a:r>
              <a:rPr lang="lv-LV" dirty="0"/>
              <a:t>Ceturtais līmenis</a:t>
            </a:r>
            <a:endParaRPr lang="en-US" dirty="0"/>
          </a:p>
          <a:p>
            <a:pPr lvl="4"/>
            <a:r>
              <a:rPr lang="lv-LV" dirty="0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504414" y="1825200"/>
            <a:ext cx="30960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dirty="0"/>
              <a:t>Nosaukums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504414" y="2728388"/>
            <a:ext cx="3096000" cy="3540551"/>
          </a:xfrm>
        </p:spPr>
        <p:txBody>
          <a:bodyPr/>
          <a:lstStyle>
            <a:lvl1pPr>
              <a:defRPr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lv-LV" dirty="0"/>
              <a:t>Teksts</a:t>
            </a:r>
            <a:endParaRPr lang="en-US" dirty="0"/>
          </a:p>
          <a:p>
            <a:pPr lvl="1"/>
            <a:r>
              <a:rPr lang="lv-LV" dirty="0"/>
              <a:t>Otrais līmenis</a:t>
            </a:r>
            <a:endParaRPr lang="en-US" dirty="0"/>
          </a:p>
          <a:p>
            <a:pPr lvl="2"/>
            <a:r>
              <a:rPr lang="lv-LV" dirty="0"/>
              <a:t>Trešais līmenis</a:t>
            </a:r>
            <a:endParaRPr lang="en-US" dirty="0"/>
          </a:p>
          <a:p>
            <a:pPr lvl="3"/>
            <a:r>
              <a:rPr lang="lv-LV" dirty="0"/>
              <a:t>Ceturtais līmenis</a:t>
            </a:r>
            <a:endParaRPr lang="en-US" dirty="0"/>
          </a:p>
          <a:p>
            <a:pPr lvl="4"/>
            <a:r>
              <a:rPr lang="lv-LV" dirty="0"/>
              <a:t>Piektais līmenis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B4388-DEA3-41CD-AE89-CF86C851CB87}" type="datetime1">
              <a:rPr lang="lv-LV" smtClean="0"/>
              <a:t>28.04.2022</a:t>
            </a:fld>
            <a:endParaRPr lang="lv-LV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lv-LV"/>
              <a:t>Apmaksāto slodžu skaits neatliekamās medicīniskās palīdzības diennakts režīmā strādājošajām ārstniecības personām</a:t>
            </a:r>
            <a:endParaRPr lang="lv-LV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423E1-44C6-4E03-9576-413CBCCCE18A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944149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0" y="4406905"/>
            <a:ext cx="7772400" cy="1362075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0" y="2906727"/>
            <a:ext cx="7772400" cy="1500188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dirty="0"/>
              <a:t>Nosaukums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89FA-1DD9-406C-BC77-67D6E2B8381A}" type="datetime1">
              <a:rPr lang="lv-LV" smtClean="0"/>
              <a:t>28.04.2022</a:t>
            </a:fld>
            <a:endParaRPr lang="lv-LV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lv-LV"/>
              <a:t>Apmaksāto slodžu skaits neatliekamās medicīniskās palīdzības diennakts režīmā strādājošajām ārstniecības personām</a:t>
            </a:r>
            <a:endParaRPr lang="lv-LV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423E1-44C6-4E03-9576-413CBCCCE18A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116930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74B83-79A6-4CC6-8CA5-0A6CBD864816}" type="datetime1">
              <a:rPr lang="lv-LV" smtClean="0"/>
              <a:t>28.04.2022</a:t>
            </a:fld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lv-LV"/>
              <a:t>Apmaksāto slodžu skaits neatliekamās medicīniskās palīdzības diennakts režīmā strādājošajām ārstniecības personām</a:t>
            </a:r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423E1-44C6-4E03-9576-413CBCCCE18A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05933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0" y="381599"/>
            <a:ext cx="3096000" cy="1272983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lv-LV" dirty="0"/>
              <a:t>Nosaukums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12728" y="381599"/>
            <a:ext cx="3096000" cy="579600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 baseline="0"/>
            </a:lvl4pPr>
            <a:lvl5pPr>
              <a:defRPr sz="14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dirty="0"/>
              <a:t>Teksts</a:t>
            </a:r>
            <a:endParaRPr lang="en-US" dirty="0"/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286000" y="1825200"/>
            <a:ext cx="3096000" cy="43524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 dirty="0"/>
              <a:t>Teksts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64D4D-1AFF-4340-865B-695893A2B241}" type="datetime1">
              <a:rPr lang="lv-LV" smtClean="0"/>
              <a:t>28.04.2022</a:t>
            </a:fld>
            <a:endParaRPr lang="lv-LV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lv-LV"/>
              <a:t>Apmaksāto slodžu skaits neatliekamās medicīniskās palīdzības diennakts režīmā strādājošajām ārstniecības personām</a:t>
            </a:r>
            <a:endParaRPr lang="lv-LV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423E1-44C6-4E03-9576-413CBCCCE18A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5625296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beigum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2999" y="4521597"/>
            <a:ext cx="6858000" cy="544484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/>
              <a:t>Vārds uzvārds, ieņemamais amats, kontaktinformācija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9144000" cy="24465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52"/>
          <a:stretch/>
        </p:blipFill>
        <p:spPr>
          <a:xfrm>
            <a:off x="2667000" y="1"/>
            <a:ext cx="3777632" cy="2676697"/>
          </a:xfrm>
          <a:prstGeom prst="rect">
            <a:avLst/>
          </a:prstGeom>
        </p:spPr>
      </p:pic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>
          <a:xfrm>
            <a:off x="1142999" y="5661577"/>
            <a:ext cx="6858000" cy="365125"/>
          </a:xfrm>
        </p:spPr>
        <p:txBody>
          <a:bodyPr/>
          <a:lstStyle>
            <a:lvl1pPr algn="ctr">
              <a:defRPr sz="1400"/>
            </a:lvl1pPr>
          </a:lstStyle>
          <a:p>
            <a:fld id="{97569131-E031-43BA-8E4F-26A6B2DC69F0}" type="datetime1">
              <a:rPr lang="lv-LV" smtClean="0"/>
              <a:t>28.04.2022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859540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3"/>
            <a:ext cx="7772400" cy="147002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9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9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9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79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4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18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88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58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4679-B72E-4C22-8897-3C1DBE62DF55}" type="datetime1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7654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8828C-E1C6-4016-AE15-5D23ECAFDEBA}" type="datetime1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9252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0" y="4406905"/>
            <a:ext cx="7772400" cy="1362075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0" y="2906727"/>
            <a:ext cx="7772400" cy="1500188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DEE6-1C0D-4E42-8852-8FB20AA5BDBC}" type="datetime1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15878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8"/>
            <a:ext cx="4038600" cy="45259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8"/>
            <a:ext cx="4038600" cy="45259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7E599-BB77-4702-99CB-E2825AA4FECE}" type="datetime1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9818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5" y="1535116"/>
            <a:ext cx="4040190" cy="63976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788" indent="0">
              <a:buNone/>
              <a:defRPr sz="1900" b="1"/>
            </a:lvl2pPr>
            <a:lvl3pPr marL="939575" indent="0">
              <a:buNone/>
              <a:defRPr sz="1700" b="1"/>
            </a:lvl3pPr>
            <a:lvl4pPr marL="1409365" indent="0">
              <a:buNone/>
              <a:defRPr sz="1600" b="1"/>
            </a:lvl4pPr>
            <a:lvl5pPr marL="1879152" indent="0">
              <a:buNone/>
              <a:defRPr sz="1600" b="1"/>
            </a:lvl5pPr>
            <a:lvl6pPr marL="2348940" indent="0">
              <a:buNone/>
              <a:defRPr sz="1600" b="1"/>
            </a:lvl6pPr>
            <a:lvl7pPr marL="2818729" indent="0">
              <a:buNone/>
              <a:defRPr sz="1600" b="1"/>
            </a:lvl7pPr>
            <a:lvl8pPr marL="3288515" indent="0">
              <a:buNone/>
              <a:defRPr sz="1600" b="1"/>
            </a:lvl8pPr>
            <a:lvl9pPr marL="375830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5" y="2174880"/>
            <a:ext cx="4040190" cy="3951285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6"/>
            <a:ext cx="4041780" cy="63976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788" indent="0">
              <a:buNone/>
              <a:defRPr sz="1900" b="1"/>
            </a:lvl2pPr>
            <a:lvl3pPr marL="939575" indent="0">
              <a:buNone/>
              <a:defRPr sz="1700" b="1"/>
            </a:lvl3pPr>
            <a:lvl4pPr marL="1409365" indent="0">
              <a:buNone/>
              <a:defRPr sz="1600" b="1"/>
            </a:lvl4pPr>
            <a:lvl5pPr marL="1879152" indent="0">
              <a:buNone/>
              <a:defRPr sz="1600" b="1"/>
            </a:lvl5pPr>
            <a:lvl6pPr marL="2348940" indent="0">
              <a:buNone/>
              <a:defRPr sz="1600" b="1"/>
            </a:lvl6pPr>
            <a:lvl7pPr marL="2818729" indent="0">
              <a:buNone/>
              <a:defRPr sz="1600" b="1"/>
            </a:lvl7pPr>
            <a:lvl8pPr marL="3288515" indent="0">
              <a:buNone/>
              <a:defRPr sz="1600" b="1"/>
            </a:lvl8pPr>
            <a:lvl9pPr marL="375830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80"/>
            <a:ext cx="4041780" cy="3951285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67F55-DF51-4CEF-B1B2-36B2A10EDF26}" type="datetime1">
              <a:rPr lang="en-US" smtClean="0"/>
              <a:t>4/28/2022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6843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9C6AB-9AC9-412A-9124-0668709EAF8E}" type="datetime1">
              <a:rPr lang="en-US" smtClean="0"/>
              <a:t>4/28/2022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047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8"/>
            <a:ext cx="4038600" cy="45259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8"/>
            <a:ext cx="4038600" cy="45259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B284-EED6-4B26-9330-213BB3A26636}" type="datetime1">
              <a:rPr lang="en-US" smtClean="0"/>
              <a:t>4/28/2022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239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5" y="273053"/>
            <a:ext cx="3008310" cy="1162051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5" y="273068"/>
            <a:ext cx="5111750" cy="5853113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5" y="1435110"/>
            <a:ext cx="300831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19C2-E883-4EDC-8C37-B01B3953626D}" type="datetime1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793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90" y="4800605"/>
            <a:ext cx="5486400" cy="566739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90" y="612773"/>
            <a:ext cx="5486400" cy="4114800"/>
          </a:xfrm>
        </p:spPr>
        <p:txBody>
          <a:bodyPr/>
          <a:lstStyle>
            <a:lvl1pPr marL="0" indent="0">
              <a:buNone/>
              <a:defRPr sz="3300"/>
            </a:lvl1pPr>
            <a:lvl2pPr marL="469788" indent="0">
              <a:buNone/>
              <a:defRPr sz="2900"/>
            </a:lvl2pPr>
            <a:lvl3pPr marL="939575" indent="0">
              <a:buNone/>
              <a:defRPr sz="2500"/>
            </a:lvl3pPr>
            <a:lvl4pPr marL="1409365" indent="0">
              <a:buNone/>
              <a:defRPr sz="1900"/>
            </a:lvl4pPr>
            <a:lvl5pPr marL="1879152" indent="0">
              <a:buNone/>
              <a:defRPr sz="1900"/>
            </a:lvl5pPr>
            <a:lvl6pPr marL="2348940" indent="0">
              <a:buNone/>
              <a:defRPr sz="1900"/>
            </a:lvl6pPr>
            <a:lvl7pPr marL="2818729" indent="0">
              <a:buNone/>
              <a:defRPr sz="1900"/>
            </a:lvl7pPr>
            <a:lvl8pPr marL="3288515" indent="0">
              <a:buNone/>
              <a:defRPr sz="1900"/>
            </a:lvl8pPr>
            <a:lvl9pPr marL="3758305" indent="0">
              <a:buNone/>
              <a:defRPr sz="1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90" y="5367353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ED140-EA85-41BB-9966-4C80C047C611}" type="datetime1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4860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951B3-AA79-4ACE-8879-82F082D1E82D}" type="datetime1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3088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7"/>
            <a:ext cx="2057400" cy="58515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7"/>
            <a:ext cx="6019800" cy="58515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44CBF-0781-434E-AB66-BF3D166744BD}" type="datetime1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135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5" y="1535116"/>
            <a:ext cx="4040190" cy="63976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788" indent="0">
              <a:buNone/>
              <a:defRPr sz="1900" b="1"/>
            </a:lvl2pPr>
            <a:lvl3pPr marL="939575" indent="0">
              <a:buNone/>
              <a:defRPr sz="1700" b="1"/>
            </a:lvl3pPr>
            <a:lvl4pPr marL="1409365" indent="0">
              <a:buNone/>
              <a:defRPr sz="1600" b="1"/>
            </a:lvl4pPr>
            <a:lvl5pPr marL="1879152" indent="0">
              <a:buNone/>
              <a:defRPr sz="1600" b="1"/>
            </a:lvl5pPr>
            <a:lvl6pPr marL="2348940" indent="0">
              <a:buNone/>
              <a:defRPr sz="1600" b="1"/>
            </a:lvl6pPr>
            <a:lvl7pPr marL="2818729" indent="0">
              <a:buNone/>
              <a:defRPr sz="1600" b="1"/>
            </a:lvl7pPr>
            <a:lvl8pPr marL="3288515" indent="0">
              <a:buNone/>
              <a:defRPr sz="1600" b="1"/>
            </a:lvl8pPr>
            <a:lvl9pPr marL="375830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5" y="2174880"/>
            <a:ext cx="4040190" cy="3951285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6"/>
            <a:ext cx="4041780" cy="63976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788" indent="0">
              <a:buNone/>
              <a:defRPr sz="1900" b="1"/>
            </a:lvl2pPr>
            <a:lvl3pPr marL="939575" indent="0">
              <a:buNone/>
              <a:defRPr sz="1700" b="1"/>
            </a:lvl3pPr>
            <a:lvl4pPr marL="1409365" indent="0">
              <a:buNone/>
              <a:defRPr sz="1600" b="1"/>
            </a:lvl4pPr>
            <a:lvl5pPr marL="1879152" indent="0">
              <a:buNone/>
              <a:defRPr sz="1600" b="1"/>
            </a:lvl5pPr>
            <a:lvl6pPr marL="2348940" indent="0">
              <a:buNone/>
              <a:defRPr sz="1600" b="1"/>
            </a:lvl6pPr>
            <a:lvl7pPr marL="2818729" indent="0">
              <a:buNone/>
              <a:defRPr sz="1600" b="1"/>
            </a:lvl7pPr>
            <a:lvl8pPr marL="3288515" indent="0">
              <a:buNone/>
              <a:defRPr sz="1600" b="1"/>
            </a:lvl8pPr>
            <a:lvl9pPr marL="375830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80"/>
            <a:ext cx="4041780" cy="3951285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5" y="273053"/>
            <a:ext cx="3008310" cy="1162051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5" y="273068"/>
            <a:ext cx="5111750" cy="5853113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5" y="1435110"/>
            <a:ext cx="300831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90" y="4800605"/>
            <a:ext cx="5486400" cy="566739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90" y="612773"/>
            <a:ext cx="5486400" cy="4114800"/>
          </a:xfrm>
        </p:spPr>
        <p:txBody>
          <a:bodyPr/>
          <a:lstStyle>
            <a:lvl1pPr marL="0" indent="0">
              <a:buNone/>
              <a:defRPr sz="3300"/>
            </a:lvl1pPr>
            <a:lvl2pPr marL="469788" indent="0">
              <a:buNone/>
              <a:defRPr sz="2900"/>
            </a:lvl2pPr>
            <a:lvl3pPr marL="939575" indent="0">
              <a:buNone/>
              <a:defRPr sz="2500"/>
            </a:lvl3pPr>
            <a:lvl4pPr marL="1409365" indent="0">
              <a:buNone/>
              <a:defRPr sz="1900"/>
            </a:lvl4pPr>
            <a:lvl5pPr marL="1879152" indent="0">
              <a:buNone/>
              <a:defRPr sz="1900"/>
            </a:lvl5pPr>
            <a:lvl6pPr marL="2348940" indent="0">
              <a:buNone/>
              <a:defRPr sz="1900"/>
            </a:lvl6pPr>
            <a:lvl7pPr marL="2818729" indent="0">
              <a:buNone/>
              <a:defRPr sz="1900"/>
            </a:lvl7pPr>
            <a:lvl8pPr marL="3288515" indent="0">
              <a:buNone/>
              <a:defRPr sz="1900"/>
            </a:lvl8pPr>
            <a:lvl9pPr marL="3758305" indent="0">
              <a:buNone/>
              <a:defRPr sz="1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90" y="5367353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3"/>
            <a:ext cx="8229600" cy="1143000"/>
          </a:xfrm>
          <a:prstGeom prst="rect">
            <a:avLst/>
          </a:prstGeom>
        </p:spPr>
        <p:txBody>
          <a:bodyPr vert="horz" lIns="93957" tIns="46979" rIns="93957" bIns="4697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8"/>
            <a:ext cx="8229600" cy="4525965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9"/>
            <a:ext cx="2895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39575" rtl="0" eaLnBrk="1" latinLnBrk="0" hangingPunct="1"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2341" indent="-352341" algn="l" defTabSz="939575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3404" indent="-293618" algn="l" defTabSz="939575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4468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259" indent="-234893" algn="l" defTabSz="939575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047" indent="-234893" algn="l" defTabSz="939575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3"/>
            <a:ext cx="8229600" cy="1143000"/>
          </a:xfrm>
          <a:prstGeom prst="rect">
            <a:avLst/>
          </a:prstGeom>
        </p:spPr>
        <p:txBody>
          <a:bodyPr vert="horz" lIns="93957" tIns="46979" rIns="93957" bIns="4697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8"/>
            <a:ext cx="8229600" cy="4525965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9"/>
            <a:ext cx="2895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11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39575" rtl="0" eaLnBrk="1" latinLnBrk="0" hangingPunct="1"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2341" indent="-352341" algn="l" defTabSz="939575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3404" indent="-293618" algn="l" defTabSz="939575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4468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259" indent="-234893" algn="l" defTabSz="939575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047" indent="-234893" algn="l" defTabSz="939575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0" y="381600"/>
            <a:ext cx="6325200" cy="954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v-LV" dirty="0"/>
              <a:t>Nosaukums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1842250"/>
            <a:ext cx="63252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dirty="0"/>
              <a:t>Teksts</a:t>
            </a:r>
            <a:endParaRPr lang="en-US" dirty="0"/>
          </a:p>
          <a:p>
            <a:pPr lvl="1"/>
            <a:r>
              <a:rPr lang="lv-LV" dirty="0"/>
              <a:t>Otrais līmenis</a:t>
            </a:r>
            <a:endParaRPr lang="en-US" dirty="0"/>
          </a:p>
          <a:p>
            <a:pPr lvl="2"/>
            <a:r>
              <a:rPr lang="lv-LV" dirty="0"/>
              <a:t>Trešais līmenis</a:t>
            </a:r>
            <a:endParaRPr lang="en-US" dirty="0"/>
          </a:p>
          <a:p>
            <a:pPr lvl="3"/>
            <a:r>
              <a:rPr lang="lv-LV" dirty="0"/>
              <a:t>Ceturtais līmenis</a:t>
            </a:r>
            <a:endParaRPr lang="en-US" dirty="0"/>
          </a:p>
          <a:p>
            <a:pPr lvl="4"/>
            <a:r>
              <a:rPr lang="lv-LV" dirty="0"/>
              <a:t>Piektais līmenis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06734" y="6348217"/>
            <a:ext cx="3682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algn="r"/>
            <a:r>
              <a:rPr lang="lv-LV"/>
              <a:t>Apmaksāto slodžu skaits neatliekamās medicīniskās palīdzības diennakts režīmā strādājošajām ārstniecības personām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8117" y="6348217"/>
            <a:ext cx="7806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00423E1-44C6-4E03-9576-413CBCCCE18A}" type="slidenum">
              <a:rPr lang="lv-LV" smtClean="0"/>
              <a:pPr/>
              <a:t>‹#›</a:t>
            </a:fld>
            <a:endParaRPr lang="lv-LV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2286000" y="6348217"/>
            <a:ext cx="1581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D5E31ADB-1679-4756-9674-D10E2120E44D}" type="datetime1">
              <a:rPr lang="lv-LV" smtClean="0"/>
              <a:t>28.04.2022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16913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3"/>
            <a:ext cx="8229600" cy="1143000"/>
          </a:xfrm>
          <a:prstGeom prst="rect">
            <a:avLst/>
          </a:prstGeom>
        </p:spPr>
        <p:txBody>
          <a:bodyPr vert="horz" lIns="93957" tIns="46979" rIns="93957" bIns="4697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8"/>
            <a:ext cx="8229600" cy="4525965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CAB95-0F92-481F-991F-5FED69873597}" type="datetime1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9"/>
            <a:ext cx="2895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64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39575" rtl="0" eaLnBrk="1" latinLnBrk="0" hangingPunct="1"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2341" indent="-352341" algn="l" defTabSz="939575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3404" indent="-293618" algn="l" defTabSz="939575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4468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259" indent="-234893" algn="l" defTabSz="939575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047" indent="-234893" algn="l" defTabSz="939575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4.xml"/><Relationship Id="rId4" Type="http://schemas.openxmlformats.org/officeDocument/2006/relationships/hyperlink" Target="mailto:Lolita.Melke@vm.gov.lv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1.jpeg"/><Relationship Id="rId5" Type="http://schemas.openxmlformats.org/officeDocument/2006/relationships/diagramLayout" Target="../diagrams/layout1.xml"/><Relationship Id="rId10" Type="http://schemas.openxmlformats.org/officeDocument/2006/relationships/image" Target="../media/image5.svg"/><Relationship Id="rId4" Type="http://schemas.openxmlformats.org/officeDocument/2006/relationships/diagramData" Target="../diagrams/data1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"/>
            <a:ext cx="3777632" cy="416617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9144000" cy="244656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B0188477-422A-47A9-93FE-A935682BD1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2946500"/>
            <a:ext cx="7772400" cy="1384001"/>
          </a:xfrm>
        </p:spPr>
        <p:txBody>
          <a:bodyPr>
            <a:noAutofit/>
          </a:bodyPr>
          <a:lstStyle/>
          <a:p>
            <a:r>
              <a:rPr kumimoji="0" lang="lv-LV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Veselības aprūpes pakalpojumu onkoloģijas jomā uzlabošanas plāna projekts </a:t>
            </a:r>
            <a:br>
              <a:rPr kumimoji="0" lang="lv-LV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lv-LV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2022.–2024. gadam</a:t>
            </a:r>
            <a:br>
              <a:rPr kumimoji="0" lang="lv-LV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lang="lv-LV" sz="32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268155F4-DEBB-4E54-B849-FE8475F63D12}"/>
              </a:ext>
            </a:extLst>
          </p:cNvPr>
          <p:cNvSpPr txBox="1">
            <a:spLocks/>
          </p:cNvSpPr>
          <p:nvPr/>
        </p:nvSpPr>
        <p:spPr>
          <a:xfrm>
            <a:off x="1387784" y="5638800"/>
            <a:ext cx="6400800" cy="609600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lv-L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2022. gada 29. aprīlī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F87CB91-0A9F-4663-875D-22A3AEDC77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5416" y="4579908"/>
            <a:ext cx="6400800" cy="1058892"/>
          </a:xfrm>
        </p:spPr>
        <p:txBody>
          <a:bodyPr>
            <a:noAutofit/>
          </a:bodyPr>
          <a:lstStyle/>
          <a:p>
            <a:pPr marL="0" marR="0" lvl="0" indent="0" algn="ctr" defTabSz="9395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lv-L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Lolita </a:t>
            </a:r>
            <a:r>
              <a:rPr kumimoji="0" lang="lv-LV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Meļķe-Prižavoite</a:t>
            </a:r>
            <a:endParaRPr kumimoji="0" lang="lv-L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395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lv-L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Ārstniecības kvalitātes nodaļas vecākā eksperte</a:t>
            </a:r>
          </a:p>
          <a:p>
            <a:pPr marL="0" marR="0" lvl="0" indent="0" algn="ctr" defTabSz="9395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lv-LV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Lolita.Melke@vm.gov.lv</a:t>
            </a:r>
            <a:r>
              <a:rPr kumimoji="0" lang="lv-L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 +37167876165</a:t>
            </a:r>
          </a:p>
          <a:p>
            <a:pPr marL="0" marR="0" lvl="0" indent="0" defTabSz="9395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lv-L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454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629400" y="6356369"/>
            <a:ext cx="2133600" cy="365123"/>
          </a:xfrm>
        </p:spPr>
        <p:txBody>
          <a:bodyPr/>
          <a:lstStyle/>
          <a:p>
            <a:pPr marL="0" marR="0" lvl="0" indent="0" algn="r" defTabSz="939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|  </a:t>
            </a:r>
            <a:fld id="{B6F15528-21DE-4FAA-801E-634DDDAF4B2B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395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133602" y="228601"/>
            <a:ext cx="6324598" cy="801628"/>
          </a:xfrm>
        </p:spPr>
        <p:txBody>
          <a:bodyPr anchor="b">
            <a:noAutofit/>
          </a:bodyPr>
          <a:lstStyle/>
          <a:p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kumimoji="0" lang="lv-LV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lang="lv-LV" sz="2200" b="1" dirty="0">
                <a:solidFill>
                  <a:srgbClr val="C0000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R</a:t>
            </a:r>
            <a:r>
              <a:rPr lang="lv-LV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īcības virzieni:</a:t>
            </a:r>
            <a:endParaRPr lang="en-US" sz="2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5517146E-B551-48B6-B761-29A9639C0E8F}"/>
              </a:ext>
            </a:extLst>
          </p:cNvPr>
          <p:cNvGraphicFramePr/>
          <p:nvPr/>
        </p:nvGraphicFramePr>
        <p:xfrm>
          <a:off x="1790701" y="2419228"/>
          <a:ext cx="7010400" cy="3689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FD7B69A2-BED3-4CB4-9C3F-2F964EC75F7D}"/>
              </a:ext>
            </a:extLst>
          </p:cNvPr>
          <p:cNvGrpSpPr/>
          <p:nvPr/>
        </p:nvGrpSpPr>
        <p:grpSpPr>
          <a:xfrm>
            <a:off x="4472008" y="3429000"/>
            <a:ext cx="1647785" cy="1768392"/>
            <a:chOff x="108398" y="-34154"/>
            <a:chExt cx="1429943" cy="1796279"/>
          </a:xfrm>
        </p:grpSpPr>
        <p:pic>
          <p:nvPicPr>
            <p:cNvPr id="10" name="Graphic 22" descr="Users">
              <a:extLst>
                <a:ext uri="{FF2B5EF4-FFF2-40B4-BE49-F238E27FC236}">
                  <a16:creationId xmlns:a16="http://schemas.microsoft.com/office/drawing/2014/main" id="{9D1BBDD9-20F5-4F90-A225-0BF2D4D9470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72421" y="213224"/>
              <a:ext cx="746125" cy="880110"/>
            </a:xfrm>
            <a:prstGeom prst="rect">
              <a:avLst/>
            </a:prstGeom>
          </p:spPr>
        </p:pic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27231A0F-DBCC-4335-BE57-2524C328FAB0}"/>
                </a:ext>
              </a:extLst>
            </p:cNvPr>
            <p:cNvGrpSpPr/>
            <p:nvPr/>
          </p:nvGrpSpPr>
          <p:grpSpPr>
            <a:xfrm>
              <a:off x="108398" y="-34154"/>
              <a:ext cx="1429943" cy="1796279"/>
              <a:chOff x="108398" y="-34154"/>
              <a:chExt cx="1429943" cy="1796279"/>
            </a:xfrm>
          </p:grpSpPr>
          <p:sp>
            <p:nvSpPr>
              <p:cNvPr id="13" name="Arrow: Down 12">
                <a:extLst>
                  <a:ext uri="{FF2B5EF4-FFF2-40B4-BE49-F238E27FC236}">
                    <a16:creationId xmlns:a16="http://schemas.microsoft.com/office/drawing/2014/main" id="{5248373B-6868-46FF-8EF8-85484E6E7451}"/>
                  </a:ext>
                </a:extLst>
              </p:cNvPr>
              <p:cNvSpPr/>
              <p:nvPr/>
            </p:nvSpPr>
            <p:spPr>
              <a:xfrm>
                <a:off x="775420" y="-34154"/>
                <a:ext cx="152400" cy="333375"/>
              </a:xfrm>
              <a:prstGeom prst="down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3957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v-LV" sz="17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highlight>
                    <a:srgbClr val="000000"/>
                  </a:highlight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" name="Arrow: Down 13">
                <a:extLst>
                  <a:ext uri="{FF2B5EF4-FFF2-40B4-BE49-F238E27FC236}">
                    <a16:creationId xmlns:a16="http://schemas.microsoft.com/office/drawing/2014/main" id="{79E3896B-2C60-4555-8A6A-82C27D5E66C6}"/>
                  </a:ext>
                </a:extLst>
              </p:cNvPr>
              <p:cNvSpPr/>
              <p:nvPr/>
            </p:nvSpPr>
            <p:spPr>
              <a:xfrm rot="10800000">
                <a:off x="721996" y="1428750"/>
                <a:ext cx="152400" cy="333375"/>
              </a:xfrm>
              <a:prstGeom prst="down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3957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v-LV" sz="17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highlight>
                    <a:srgbClr val="000000"/>
                  </a:highlight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" name="Arrow: Down 14">
                <a:extLst>
                  <a:ext uri="{FF2B5EF4-FFF2-40B4-BE49-F238E27FC236}">
                    <a16:creationId xmlns:a16="http://schemas.microsoft.com/office/drawing/2014/main" id="{B8285AB1-DCAC-4975-B342-ED70D228EBE7}"/>
                  </a:ext>
                </a:extLst>
              </p:cNvPr>
              <p:cNvSpPr/>
              <p:nvPr/>
            </p:nvSpPr>
            <p:spPr>
              <a:xfrm rot="7468973">
                <a:off x="1306313" y="1080506"/>
                <a:ext cx="176979" cy="287076"/>
              </a:xfrm>
              <a:prstGeom prst="down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3957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v-LV" sz="17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highlight>
                    <a:srgbClr val="000000"/>
                  </a:highlight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6" name="Arrow: Down 15">
                <a:extLst>
                  <a:ext uri="{FF2B5EF4-FFF2-40B4-BE49-F238E27FC236}">
                    <a16:creationId xmlns:a16="http://schemas.microsoft.com/office/drawing/2014/main" id="{FC10EC56-1407-477C-A79B-35DF929DD2D1}"/>
                  </a:ext>
                </a:extLst>
              </p:cNvPr>
              <p:cNvSpPr/>
              <p:nvPr/>
            </p:nvSpPr>
            <p:spPr>
              <a:xfrm rot="18270514">
                <a:off x="182446" y="296313"/>
                <a:ext cx="185280" cy="333375"/>
              </a:xfrm>
              <a:prstGeom prst="down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3957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v-LV" sz="17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highlight>
                    <a:srgbClr val="000000"/>
                  </a:highlight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7" name="Arrow: Down 16">
                <a:extLst>
                  <a:ext uri="{FF2B5EF4-FFF2-40B4-BE49-F238E27FC236}">
                    <a16:creationId xmlns:a16="http://schemas.microsoft.com/office/drawing/2014/main" id="{9AA2741E-1258-42AA-9B4C-AF2A87B979C2}"/>
                  </a:ext>
                </a:extLst>
              </p:cNvPr>
              <p:cNvSpPr/>
              <p:nvPr/>
            </p:nvSpPr>
            <p:spPr>
              <a:xfrm rot="3465600">
                <a:off x="1291793" y="383763"/>
                <a:ext cx="176979" cy="287076"/>
              </a:xfrm>
              <a:prstGeom prst="down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3957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v-LV" sz="17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highlight>
                    <a:srgbClr val="000000"/>
                  </a:highlight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8" name="Arrow: Down 17">
                <a:extLst>
                  <a:ext uri="{FF2B5EF4-FFF2-40B4-BE49-F238E27FC236}">
                    <a16:creationId xmlns:a16="http://schemas.microsoft.com/office/drawing/2014/main" id="{E11BF5D0-9A6A-42EB-BB47-3CE96D0B169B}"/>
                  </a:ext>
                </a:extLst>
              </p:cNvPr>
              <p:cNvSpPr/>
              <p:nvPr/>
            </p:nvSpPr>
            <p:spPr>
              <a:xfrm rot="14133138">
                <a:off x="206066" y="1074358"/>
                <a:ext cx="181168" cy="333375"/>
              </a:xfrm>
              <a:prstGeom prst="down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3957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v-LV" sz="17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highlight>
                    <a:srgbClr val="000000"/>
                  </a:highlight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9ADEE6F4-CDC6-4C9E-88F6-346EC47353A1}"/>
              </a:ext>
            </a:extLst>
          </p:cNvPr>
          <p:cNvSpPr txBox="1"/>
          <p:nvPr/>
        </p:nvSpPr>
        <p:spPr>
          <a:xfrm>
            <a:off x="2286000" y="1278019"/>
            <a:ext cx="6477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457200" algn="just" defTabSz="939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Plāna </a:t>
            </a:r>
            <a:r>
              <a:rPr kumimoji="0" lang="lv-L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virsmērķis</a:t>
            </a:r>
            <a:r>
              <a:rPr kumimoji="0" lang="lv-L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ir veicināt uz cilvēku centrētas un integrētas veselības aprūpes pakalpojumu pieejamību onkoloģijā, vienlaikus novēršot priekšlaicīgu mirstību no onkoloģiskām slimībām.</a:t>
            </a:r>
            <a:endParaRPr kumimoji="0" lang="lv-L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0" name="Slide Number Placeholder 11">
            <a:extLst>
              <a:ext uri="{FF2B5EF4-FFF2-40B4-BE49-F238E27FC236}">
                <a16:creationId xmlns:a16="http://schemas.microsoft.com/office/drawing/2014/main" id="{464F9C25-33DA-4CBD-A6EE-20D4033548F2}"/>
              </a:ext>
            </a:extLst>
          </p:cNvPr>
          <p:cNvSpPr txBox="1">
            <a:spLocks/>
          </p:cNvSpPr>
          <p:nvPr/>
        </p:nvSpPr>
        <p:spPr>
          <a:xfrm>
            <a:off x="2286000" y="635636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29.04.2022., Rīga</a:t>
            </a: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18E31011-B8C7-43C7-AC1A-CED7E72AC36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9144000" cy="24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305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629400" y="6356369"/>
            <a:ext cx="2133600" cy="365123"/>
          </a:xfrm>
        </p:spPr>
        <p:txBody>
          <a:bodyPr/>
          <a:lstStyle/>
          <a:p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|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14" name="Subtitle 2">
            <a:extLst>
              <a:ext uri="{FF2B5EF4-FFF2-40B4-BE49-F238E27FC236}">
                <a16:creationId xmlns:a16="http://schemas.microsoft.com/office/drawing/2014/main" id="{D3C15E37-04BD-43B9-825A-882B968BC2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94090" y="1241415"/>
            <a:ext cx="6592710" cy="4702185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Sabiedrības informēšanas, izglītošanas un profilakses pasākumi, lai mazinātu onkoloģiskas saslimšanas iespēju (neveselīgs dzīvesveids, t.sk., atkarību izraisošu vielu lietošana, nesabalansēts uzturs, nepietiekama fiziskā aktivitāte);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Veicināta sabiedrības izpratne par slimībām, par vēža skrīninga būtību un ieguvumiem,  veicināta iedzīvotāju atsaucība;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endParaRPr lang="lv-LV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D9A76C9-0DD5-462D-A6C4-DB56146E9105}"/>
              </a:ext>
            </a:extLst>
          </p:cNvPr>
          <p:cNvGrpSpPr/>
          <p:nvPr/>
        </p:nvGrpSpPr>
        <p:grpSpPr>
          <a:xfrm>
            <a:off x="304361" y="4449804"/>
            <a:ext cx="1647785" cy="1768392"/>
            <a:chOff x="108398" y="-34154"/>
            <a:chExt cx="1429943" cy="1796279"/>
          </a:xfrm>
        </p:grpSpPr>
        <p:pic>
          <p:nvPicPr>
            <p:cNvPr id="16" name="Graphic 22" descr="Users">
              <a:extLst>
                <a:ext uri="{FF2B5EF4-FFF2-40B4-BE49-F238E27FC236}">
                  <a16:creationId xmlns:a16="http://schemas.microsoft.com/office/drawing/2014/main" id="{371FF9D9-40FC-475D-94B7-73E0D24F6A8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57282" y="427449"/>
              <a:ext cx="746125" cy="880110"/>
            </a:xfrm>
            <a:prstGeom prst="rect">
              <a:avLst/>
            </a:prstGeom>
          </p:spPr>
        </p:pic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85D7EC8A-698E-45DD-B18D-F6AAAD618620}"/>
                </a:ext>
              </a:extLst>
            </p:cNvPr>
            <p:cNvGrpSpPr/>
            <p:nvPr/>
          </p:nvGrpSpPr>
          <p:grpSpPr>
            <a:xfrm>
              <a:off x="108398" y="-34154"/>
              <a:ext cx="1429943" cy="1796279"/>
              <a:chOff x="108398" y="-34154"/>
              <a:chExt cx="1429943" cy="1796279"/>
            </a:xfrm>
          </p:grpSpPr>
          <p:sp>
            <p:nvSpPr>
              <p:cNvPr id="18" name="Arrow: Down 17">
                <a:extLst>
                  <a:ext uri="{FF2B5EF4-FFF2-40B4-BE49-F238E27FC236}">
                    <a16:creationId xmlns:a16="http://schemas.microsoft.com/office/drawing/2014/main" id="{DF58060C-D857-408E-AF67-DFA13D54DB88}"/>
                  </a:ext>
                </a:extLst>
              </p:cNvPr>
              <p:cNvSpPr/>
              <p:nvPr/>
            </p:nvSpPr>
            <p:spPr>
              <a:xfrm>
                <a:off x="775420" y="-34154"/>
                <a:ext cx="152400" cy="333375"/>
              </a:xfrm>
              <a:prstGeom prst="downArrow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lv-LV"/>
              </a:p>
            </p:txBody>
          </p:sp>
          <p:sp>
            <p:nvSpPr>
              <p:cNvPr id="19" name="Arrow: Down 18">
                <a:extLst>
                  <a:ext uri="{FF2B5EF4-FFF2-40B4-BE49-F238E27FC236}">
                    <a16:creationId xmlns:a16="http://schemas.microsoft.com/office/drawing/2014/main" id="{96EF069A-11DC-48A6-AF86-95C2DA7F1ABE}"/>
                  </a:ext>
                </a:extLst>
              </p:cNvPr>
              <p:cNvSpPr/>
              <p:nvPr/>
            </p:nvSpPr>
            <p:spPr>
              <a:xfrm rot="10800000">
                <a:off x="721996" y="1428750"/>
                <a:ext cx="152400" cy="333375"/>
              </a:xfrm>
              <a:prstGeom prst="downArrow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lv-LV"/>
              </a:p>
            </p:txBody>
          </p:sp>
          <p:sp>
            <p:nvSpPr>
              <p:cNvPr id="20" name="Arrow: Down 19">
                <a:extLst>
                  <a:ext uri="{FF2B5EF4-FFF2-40B4-BE49-F238E27FC236}">
                    <a16:creationId xmlns:a16="http://schemas.microsoft.com/office/drawing/2014/main" id="{EF2B655C-7D84-4D4A-9404-01005E4E022D}"/>
                  </a:ext>
                </a:extLst>
              </p:cNvPr>
              <p:cNvSpPr/>
              <p:nvPr/>
            </p:nvSpPr>
            <p:spPr>
              <a:xfrm rot="7468973">
                <a:off x="1306313" y="1080506"/>
                <a:ext cx="176979" cy="287076"/>
              </a:xfrm>
              <a:prstGeom prst="downArrow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lv-LV"/>
              </a:p>
            </p:txBody>
          </p:sp>
          <p:sp>
            <p:nvSpPr>
              <p:cNvPr id="21" name="Arrow: Down 20">
                <a:extLst>
                  <a:ext uri="{FF2B5EF4-FFF2-40B4-BE49-F238E27FC236}">
                    <a16:creationId xmlns:a16="http://schemas.microsoft.com/office/drawing/2014/main" id="{A0907739-0400-45E5-AEE2-81D9F70C3F2B}"/>
                  </a:ext>
                </a:extLst>
              </p:cNvPr>
              <p:cNvSpPr/>
              <p:nvPr/>
            </p:nvSpPr>
            <p:spPr>
              <a:xfrm rot="18270514">
                <a:off x="182446" y="296313"/>
                <a:ext cx="185280" cy="333375"/>
              </a:xfrm>
              <a:prstGeom prst="downArrow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lv-LV"/>
              </a:p>
            </p:txBody>
          </p:sp>
          <p:sp>
            <p:nvSpPr>
              <p:cNvPr id="22" name="Arrow: Down 21">
                <a:extLst>
                  <a:ext uri="{FF2B5EF4-FFF2-40B4-BE49-F238E27FC236}">
                    <a16:creationId xmlns:a16="http://schemas.microsoft.com/office/drawing/2014/main" id="{2AC8106F-1BA6-48DF-85B9-0C7B26F68EC9}"/>
                  </a:ext>
                </a:extLst>
              </p:cNvPr>
              <p:cNvSpPr/>
              <p:nvPr/>
            </p:nvSpPr>
            <p:spPr>
              <a:xfrm rot="3465600">
                <a:off x="1291793" y="383763"/>
                <a:ext cx="176979" cy="287076"/>
              </a:xfrm>
              <a:prstGeom prst="downArrow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lv-LV"/>
              </a:p>
            </p:txBody>
          </p:sp>
          <p:sp>
            <p:nvSpPr>
              <p:cNvPr id="23" name="Arrow: Down 22">
                <a:extLst>
                  <a:ext uri="{FF2B5EF4-FFF2-40B4-BE49-F238E27FC236}">
                    <a16:creationId xmlns:a16="http://schemas.microsoft.com/office/drawing/2014/main" id="{F35FB12A-2247-4C38-959C-8335BE5511B4}"/>
                  </a:ext>
                </a:extLst>
              </p:cNvPr>
              <p:cNvSpPr/>
              <p:nvPr/>
            </p:nvSpPr>
            <p:spPr>
              <a:xfrm rot="14133138">
                <a:off x="206066" y="1074358"/>
                <a:ext cx="181168" cy="333375"/>
              </a:xfrm>
              <a:prstGeom prst="downArrow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lv-LV"/>
              </a:p>
            </p:txBody>
          </p:sp>
        </p:grpSp>
      </p:grpSp>
      <p:sp>
        <p:nvSpPr>
          <p:cNvPr id="24" name="Slide Number Placeholder 11">
            <a:extLst>
              <a:ext uri="{FF2B5EF4-FFF2-40B4-BE49-F238E27FC236}">
                <a16:creationId xmlns:a16="http://schemas.microsoft.com/office/drawing/2014/main" id="{F74585D0-8080-43E9-9F3A-19F7F28FFEFF}"/>
              </a:ext>
            </a:extLst>
          </p:cNvPr>
          <p:cNvSpPr txBox="1">
            <a:spLocks/>
          </p:cNvSpPr>
          <p:nvPr/>
        </p:nvSpPr>
        <p:spPr>
          <a:xfrm>
            <a:off x="2286000" y="6156477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29.04.2022., Rīga</a:t>
            </a: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itle 3">
            <a:extLst>
              <a:ext uri="{FF2B5EF4-FFF2-40B4-BE49-F238E27FC236}">
                <a16:creationId xmlns:a16="http://schemas.microsoft.com/office/drawing/2014/main" id="{43F1757A-FA3A-427A-9F2A-ACEE16D736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6053" y="254750"/>
            <a:ext cx="6673097" cy="793769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anchor="b">
            <a:noAutofit/>
          </a:bodyPr>
          <a:lstStyle/>
          <a:p>
            <a:pPr marR="0" lvl="0" defTabSz="9395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>Pašvaldības loma / iesaiste </a:t>
            </a: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281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629400" y="6356369"/>
            <a:ext cx="2133600" cy="365123"/>
          </a:xfrm>
        </p:spPr>
        <p:txBody>
          <a:bodyPr/>
          <a:lstStyle/>
          <a:p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|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14" name="Subtitle 2">
            <a:extLst>
              <a:ext uri="{FF2B5EF4-FFF2-40B4-BE49-F238E27FC236}">
                <a16:creationId xmlns:a16="http://schemas.microsoft.com/office/drawing/2014/main" id="{D3C15E37-04BD-43B9-825A-882B968BC2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94090" y="1241415"/>
            <a:ext cx="6516510" cy="4915062"/>
          </a:xfrm>
        </p:spPr>
        <p:txBody>
          <a:bodyPr>
            <a:normAutofit fontScale="92500" lnSpcReduction="20000"/>
          </a:bodyPr>
          <a:lstStyle/>
          <a:p>
            <a:pPr marL="342900" indent="-342900" algn="just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Informācija par profilaktiskajām pārbaudēm, to saņemšanas iespējām un nozīmi, izvērtējot arī onkoloģisko slimību riskus (</a:t>
            </a:r>
            <a:r>
              <a:rPr lang="lv-LV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vēža skrīnings</a:t>
            </a:r>
            <a:r>
              <a:rPr lang="lv-LV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);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Izglītojoši pasākumi par onkoloģisko slimību agrīnu diagnostiku («</a:t>
            </a:r>
            <a:r>
              <a:rPr lang="lv-LV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zaļais koridors</a:t>
            </a:r>
            <a:r>
              <a:rPr lang="lv-LV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») un ārstēšanu, pievēršot uzmanību izplatītajām onkoloģiskajām slimībām;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Sabiedrības informēšanas un izglītošanas pasākumi par vakcinācijas saņemšanas iespējām (vakcinācija pret CPV).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endParaRPr lang="lv-LV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D9A76C9-0DD5-462D-A6C4-DB56146E9105}"/>
              </a:ext>
            </a:extLst>
          </p:cNvPr>
          <p:cNvGrpSpPr/>
          <p:nvPr/>
        </p:nvGrpSpPr>
        <p:grpSpPr>
          <a:xfrm>
            <a:off x="304361" y="4449804"/>
            <a:ext cx="1647785" cy="1768392"/>
            <a:chOff x="108398" y="-34154"/>
            <a:chExt cx="1429943" cy="1796279"/>
          </a:xfrm>
        </p:grpSpPr>
        <p:pic>
          <p:nvPicPr>
            <p:cNvPr id="16" name="Graphic 22" descr="Users">
              <a:extLst>
                <a:ext uri="{FF2B5EF4-FFF2-40B4-BE49-F238E27FC236}">
                  <a16:creationId xmlns:a16="http://schemas.microsoft.com/office/drawing/2014/main" id="{371FF9D9-40FC-475D-94B7-73E0D24F6A8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57282" y="427449"/>
              <a:ext cx="746125" cy="880110"/>
            </a:xfrm>
            <a:prstGeom prst="rect">
              <a:avLst/>
            </a:prstGeom>
          </p:spPr>
        </p:pic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85D7EC8A-698E-45DD-B18D-F6AAAD618620}"/>
                </a:ext>
              </a:extLst>
            </p:cNvPr>
            <p:cNvGrpSpPr/>
            <p:nvPr/>
          </p:nvGrpSpPr>
          <p:grpSpPr>
            <a:xfrm>
              <a:off x="108398" y="-34154"/>
              <a:ext cx="1429943" cy="1796279"/>
              <a:chOff x="108398" y="-34154"/>
              <a:chExt cx="1429943" cy="1796279"/>
            </a:xfrm>
          </p:grpSpPr>
          <p:sp>
            <p:nvSpPr>
              <p:cNvPr id="18" name="Arrow: Down 17">
                <a:extLst>
                  <a:ext uri="{FF2B5EF4-FFF2-40B4-BE49-F238E27FC236}">
                    <a16:creationId xmlns:a16="http://schemas.microsoft.com/office/drawing/2014/main" id="{DF58060C-D857-408E-AF67-DFA13D54DB88}"/>
                  </a:ext>
                </a:extLst>
              </p:cNvPr>
              <p:cNvSpPr/>
              <p:nvPr/>
            </p:nvSpPr>
            <p:spPr>
              <a:xfrm>
                <a:off x="775420" y="-34154"/>
                <a:ext cx="152400" cy="333375"/>
              </a:xfrm>
              <a:prstGeom prst="downArrow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lv-LV"/>
              </a:p>
            </p:txBody>
          </p:sp>
          <p:sp>
            <p:nvSpPr>
              <p:cNvPr id="19" name="Arrow: Down 18">
                <a:extLst>
                  <a:ext uri="{FF2B5EF4-FFF2-40B4-BE49-F238E27FC236}">
                    <a16:creationId xmlns:a16="http://schemas.microsoft.com/office/drawing/2014/main" id="{96EF069A-11DC-48A6-AF86-95C2DA7F1ABE}"/>
                  </a:ext>
                </a:extLst>
              </p:cNvPr>
              <p:cNvSpPr/>
              <p:nvPr/>
            </p:nvSpPr>
            <p:spPr>
              <a:xfrm rot="10800000">
                <a:off x="721996" y="1428750"/>
                <a:ext cx="152400" cy="333375"/>
              </a:xfrm>
              <a:prstGeom prst="downArrow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lv-LV"/>
              </a:p>
            </p:txBody>
          </p:sp>
          <p:sp>
            <p:nvSpPr>
              <p:cNvPr id="20" name="Arrow: Down 19">
                <a:extLst>
                  <a:ext uri="{FF2B5EF4-FFF2-40B4-BE49-F238E27FC236}">
                    <a16:creationId xmlns:a16="http://schemas.microsoft.com/office/drawing/2014/main" id="{EF2B655C-7D84-4D4A-9404-01005E4E022D}"/>
                  </a:ext>
                </a:extLst>
              </p:cNvPr>
              <p:cNvSpPr/>
              <p:nvPr/>
            </p:nvSpPr>
            <p:spPr>
              <a:xfrm rot="7468973">
                <a:off x="1306313" y="1080506"/>
                <a:ext cx="176979" cy="287076"/>
              </a:xfrm>
              <a:prstGeom prst="downArrow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lv-LV"/>
              </a:p>
            </p:txBody>
          </p:sp>
          <p:sp>
            <p:nvSpPr>
              <p:cNvPr id="21" name="Arrow: Down 20">
                <a:extLst>
                  <a:ext uri="{FF2B5EF4-FFF2-40B4-BE49-F238E27FC236}">
                    <a16:creationId xmlns:a16="http://schemas.microsoft.com/office/drawing/2014/main" id="{A0907739-0400-45E5-AEE2-81D9F70C3F2B}"/>
                  </a:ext>
                </a:extLst>
              </p:cNvPr>
              <p:cNvSpPr/>
              <p:nvPr/>
            </p:nvSpPr>
            <p:spPr>
              <a:xfrm rot="18270514">
                <a:off x="182446" y="296313"/>
                <a:ext cx="185280" cy="333375"/>
              </a:xfrm>
              <a:prstGeom prst="downArrow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lv-LV"/>
              </a:p>
            </p:txBody>
          </p:sp>
          <p:sp>
            <p:nvSpPr>
              <p:cNvPr id="22" name="Arrow: Down 21">
                <a:extLst>
                  <a:ext uri="{FF2B5EF4-FFF2-40B4-BE49-F238E27FC236}">
                    <a16:creationId xmlns:a16="http://schemas.microsoft.com/office/drawing/2014/main" id="{2AC8106F-1BA6-48DF-85B9-0C7B26F68EC9}"/>
                  </a:ext>
                </a:extLst>
              </p:cNvPr>
              <p:cNvSpPr/>
              <p:nvPr/>
            </p:nvSpPr>
            <p:spPr>
              <a:xfrm rot="3465600">
                <a:off x="1291793" y="383763"/>
                <a:ext cx="176979" cy="287076"/>
              </a:xfrm>
              <a:prstGeom prst="downArrow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lv-LV"/>
              </a:p>
            </p:txBody>
          </p:sp>
          <p:sp>
            <p:nvSpPr>
              <p:cNvPr id="23" name="Arrow: Down 22">
                <a:extLst>
                  <a:ext uri="{FF2B5EF4-FFF2-40B4-BE49-F238E27FC236}">
                    <a16:creationId xmlns:a16="http://schemas.microsoft.com/office/drawing/2014/main" id="{F35FB12A-2247-4C38-959C-8335BE5511B4}"/>
                  </a:ext>
                </a:extLst>
              </p:cNvPr>
              <p:cNvSpPr/>
              <p:nvPr/>
            </p:nvSpPr>
            <p:spPr>
              <a:xfrm rot="14133138">
                <a:off x="206066" y="1074358"/>
                <a:ext cx="181168" cy="333375"/>
              </a:xfrm>
              <a:prstGeom prst="downArrow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lv-LV"/>
              </a:p>
            </p:txBody>
          </p:sp>
        </p:grpSp>
      </p:grpSp>
      <p:sp>
        <p:nvSpPr>
          <p:cNvPr id="24" name="Slide Number Placeholder 11">
            <a:extLst>
              <a:ext uri="{FF2B5EF4-FFF2-40B4-BE49-F238E27FC236}">
                <a16:creationId xmlns:a16="http://schemas.microsoft.com/office/drawing/2014/main" id="{F74585D0-8080-43E9-9F3A-19F7F28FFEFF}"/>
              </a:ext>
            </a:extLst>
          </p:cNvPr>
          <p:cNvSpPr txBox="1">
            <a:spLocks/>
          </p:cNvSpPr>
          <p:nvPr/>
        </p:nvSpPr>
        <p:spPr>
          <a:xfrm>
            <a:off x="2286000" y="6156477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29.04.2022., Rīga</a:t>
            </a: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itle 3">
            <a:extLst>
              <a:ext uri="{FF2B5EF4-FFF2-40B4-BE49-F238E27FC236}">
                <a16:creationId xmlns:a16="http://schemas.microsoft.com/office/drawing/2014/main" id="{43F1757A-FA3A-427A-9F2A-ACEE16D736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6053" y="254750"/>
            <a:ext cx="6673097" cy="793769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anchor="b">
            <a:noAutofit/>
          </a:bodyPr>
          <a:lstStyle/>
          <a:p>
            <a:pPr marR="0" lvl="0" defTabSz="9395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>Pašvaldības loma / iesaiste </a:t>
            </a: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350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629400" y="6356369"/>
            <a:ext cx="2133600" cy="365123"/>
          </a:xfrm>
        </p:spPr>
        <p:txBody>
          <a:bodyPr/>
          <a:lstStyle/>
          <a:p>
            <a:pPr marL="0" marR="0" lvl="0" indent="0" algn="r" defTabSz="939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|  </a:t>
            </a:r>
            <a:fld id="{B6F15528-21DE-4FAA-801E-634DDDAF4B2B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395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2D9A76C9-0DD5-462D-A6C4-DB56146E9105}"/>
              </a:ext>
            </a:extLst>
          </p:cNvPr>
          <p:cNvGrpSpPr/>
          <p:nvPr/>
        </p:nvGrpSpPr>
        <p:grpSpPr>
          <a:xfrm>
            <a:off x="304361" y="4449804"/>
            <a:ext cx="1647785" cy="1768392"/>
            <a:chOff x="108398" y="-34154"/>
            <a:chExt cx="1429943" cy="1796279"/>
          </a:xfrm>
        </p:grpSpPr>
        <p:pic>
          <p:nvPicPr>
            <p:cNvPr id="16" name="Graphic 22" descr="Users">
              <a:extLst>
                <a:ext uri="{FF2B5EF4-FFF2-40B4-BE49-F238E27FC236}">
                  <a16:creationId xmlns:a16="http://schemas.microsoft.com/office/drawing/2014/main" id="{371FF9D9-40FC-475D-94B7-73E0D24F6A8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57282" y="427449"/>
              <a:ext cx="746125" cy="880110"/>
            </a:xfrm>
            <a:prstGeom prst="rect">
              <a:avLst/>
            </a:prstGeom>
          </p:spPr>
        </p:pic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85D7EC8A-698E-45DD-B18D-F6AAAD618620}"/>
                </a:ext>
              </a:extLst>
            </p:cNvPr>
            <p:cNvGrpSpPr/>
            <p:nvPr/>
          </p:nvGrpSpPr>
          <p:grpSpPr>
            <a:xfrm>
              <a:off x="108398" y="-34154"/>
              <a:ext cx="1429943" cy="1796279"/>
              <a:chOff x="108398" y="-34154"/>
              <a:chExt cx="1429943" cy="1796279"/>
            </a:xfrm>
          </p:grpSpPr>
          <p:sp>
            <p:nvSpPr>
              <p:cNvPr id="18" name="Arrow: Down 17">
                <a:extLst>
                  <a:ext uri="{FF2B5EF4-FFF2-40B4-BE49-F238E27FC236}">
                    <a16:creationId xmlns:a16="http://schemas.microsoft.com/office/drawing/2014/main" id="{DF58060C-D857-408E-AF67-DFA13D54DB88}"/>
                  </a:ext>
                </a:extLst>
              </p:cNvPr>
              <p:cNvSpPr/>
              <p:nvPr/>
            </p:nvSpPr>
            <p:spPr>
              <a:xfrm>
                <a:off x="775420" y="-34154"/>
                <a:ext cx="152400" cy="333375"/>
              </a:xfrm>
              <a:prstGeom prst="downArrow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3957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v-LV" sz="17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9" name="Arrow: Down 18">
                <a:extLst>
                  <a:ext uri="{FF2B5EF4-FFF2-40B4-BE49-F238E27FC236}">
                    <a16:creationId xmlns:a16="http://schemas.microsoft.com/office/drawing/2014/main" id="{96EF069A-11DC-48A6-AF86-95C2DA7F1ABE}"/>
                  </a:ext>
                </a:extLst>
              </p:cNvPr>
              <p:cNvSpPr/>
              <p:nvPr/>
            </p:nvSpPr>
            <p:spPr>
              <a:xfrm rot="10800000">
                <a:off x="721996" y="1428750"/>
                <a:ext cx="152400" cy="333375"/>
              </a:xfrm>
              <a:prstGeom prst="downArrow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3957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v-LV" sz="17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0" name="Arrow: Down 19">
                <a:extLst>
                  <a:ext uri="{FF2B5EF4-FFF2-40B4-BE49-F238E27FC236}">
                    <a16:creationId xmlns:a16="http://schemas.microsoft.com/office/drawing/2014/main" id="{EF2B655C-7D84-4D4A-9404-01005E4E022D}"/>
                  </a:ext>
                </a:extLst>
              </p:cNvPr>
              <p:cNvSpPr/>
              <p:nvPr/>
            </p:nvSpPr>
            <p:spPr>
              <a:xfrm rot="7468973">
                <a:off x="1306313" y="1080506"/>
                <a:ext cx="176979" cy="287076"/>
              </a:xfrm>
              <a:prstGeom prst="downArrow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3957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v-LV" sz="17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1" name="Arrow: Down 20">
                <a:extLst>
                  <a:ext uri="{FF2B5EF4-FFF2-40B4-BE49-F238E27FC236}">
                    <a16:creationId xmlns:a16="http://schemas.microsoft.com/office/drawing/2014/main" id="{A0907739-0400-45E5-AEE2-81D9F70C3F2B}"/>
                  </a:ext>
                </a:extLst>
              </p:cNvPr>
              <p:cNvSpPr/>
              <p:nvPr/>
            </p:nvSpPr>
            <p:spPr>
              <a:xfrm rot="18270514">
                <a:off x="182446" y="296313"/>
                <a:ext cx="185280" cy="333375"/>
              </a:xfrm>
              <a:prstGeom prst="downArrow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3957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v-LV" sz="17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2" name="Arrow: Down 21">
                <a:extLst>
                  <a:ext uri="{FF2B5EF4-FFF2-40B4-BE49-F238E27FC236}">
                    <a16:creationId xmlns:a16="http://schemas.microsoft.com/office/drawing/2014/main" id="{2AC8106F-1BA6-48DF-85B9-0C7B26F68EC9}"/>
                  </a:ext>
                </a:extLst>
              </p:cNvPr>
              <p:cNvSpPr/>
              <p:nvPr/>
            </p:nvSpPr>
            <p:spPr>
              <a:xfrm rot="3465600">
                <a:off x="1291793" y="383763"/>
                <a:ext cx="176979" cy="287076"/>
              </a:xfrm>
              <a:prstGeom prst="downArrow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3957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v-LV" sz="17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3" name="Arrow: Down 22">
                <a:extLst>
                  <a:ext uri="{FF2B5EF4-FFF2-40B4-BE49-F238E27FC236}">
                    <a16:creationId xmlns:a16="http://schemas.microsoft.com/office/drawing/2014/main" id="{F35FB12A-2247-4C38-959C-8335BE5511B4}"/>
                  </a:ext>
                </a:extLst>
              </p:cNvPr>
              <p:cNvSpPr/>
              <p:nvPr/>
            </p:nvSpPr>
            <p:spPr>
              <a:xfrm rot="14133138">
                <a:off x="206066" y="1074358"/>
                <a:ext cx="181168" cy="333375"/>
              </a:xfrm>
              <a:prstGeom prst="downArrow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3957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v-LV" sz="17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24" name="Slide Number Placeholder 11">
            <a:extLst>
              <a:ext uri="{FF2B5EF4-FFF2-40B4-BE49-F238E27FC236}">
                <a16:creationId xmlns:a16="http://schemas.microsoft.com/office/drawing/2014/main" id="{F74585D0-8080-43E9-9F3A-19F7F28FFEFF}"/>
              </a:ext>
            </a:extLst>
          </p:cNvPr>
          <p:cNvSpPr txBox="1">
            <a:spLocks/>
          </p:cNvSpPr>
          <p:nvPr/>
        </p:nvSpPr>
        <p:spPr>
          <a:xfrm>
            <a:off x="2286000" y="6156477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29.04.2022., Rīga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5" name="Title 3">
            <a:extLst>
              <a:ext uri="{FF2B5EF4-FFF2-40B4-BE49-F238E27FC236}">
                <a16:creationId xmlns:a16="http://schemas.microsoft.com/office/drawing/2014/main" id="{43F1757A-FA3A-427A-9F2A-ACEE16D736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6053" y="254750"/>
            <a:ext cx="6673097" cy="793769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anchor="b">
            <a:noAutofit/>
          </a:bodyPr>
          <a:lstStyle/>
          <a:p>
            <a:pPr marR="0" lvl="0" defTabSz="9395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br>
              <a:rPr lang="lv-LV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>Pašvaldības loma / iesaiste </a:t>
            </a: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Satura vietturis 2">
            <a:extLst>
              <a:ext uri="{FF2B5EF4-FFF2-40B4-BE49-F238E27FC236}">
                <a16:creationId xmlns:a16="http://schemas.microsoft.com/office/drawing/2014/main" id="{821FA051-A6CA-4D5F-9DDB-621C5B7FE129}"/>
              </a:ext>
            </a:extLst>
          </p:cNvPr>
          <p:cNvSpPr txBox="1">
            <a:spLocks/>
          </p:cNvSpPr>
          <p:nvPr/>
        </p:nvSpPr>
        <p:spPr>
          <a:xfrm>
            <a:off x="2286000" y="1295400"/>
            <a:ext cx="6400800" cy="3869065"/>
          </a:xfrm>
          <a:prstGeom prst="rect">
            <a:avLst/>
          </a:prstGeom>
        </p:spPr>
        <p:txBody>
          <a:bodyPr vert="horz" lIns="93957" tIns="46979" rIns="93957" bIns="46979" rtlCol="0">
            <a:normAutofit fontScale="40000" lnSpcReduction="20000"/>
          </a:bodyPr>
          <a:lstStyle>
            <a:lvl1pPr marL="0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69788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39575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09365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79152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348940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818729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88515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758305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939575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lv-LV" sz="6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Speciālistu pieejamība reģionu centros (</a:t>
            </a:r>
            <a:r>
              <a:rPr kumimoji="0" lang="lv-LV" sz="6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cilvēkresursu «kartējums» onkoloģijas jomā</a:t>
            </a:r>
            <a:r>
              <a:rPr kumimoji="0" lang="lv-LV" sz="6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);</a:t>
            </a:r>
          </a:p>
          <a:p>
            <a:pPr marL="342900" marR="0" lvl="0" indent="-342900" algn="just" defTabSz="939575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lv-LV" sz="6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Speciālists ir apmierināts ar savu darba vidi un tas pozitīvi ietekmē gan savstarpējo komunikāciju, gan pacienta ārstēšanu.</a:t>
            </a:r>
          </a:p>
          <a:p>
            <a:pPr marL="0" marR="0" lvl="0" indent="0" algn="ctr" defTabSz="9395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lv-LV" sz="33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1034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9144000" cy="2446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10" name="Subtitle 1">
            <a:extLst>
              <a:ext uri="{FF2B5EF4-FFF2-40B4-BE49-F238E27FC236}">
                <a16:creationId xmlns:a16="http://schemas.microsoft.com/office/drawing/2014/main" id="{86DEF438-147E-49E0-A7A3-40BE6225922B}"/>
              </a:ext>
            </a:extLst>
          </p:cNvPr>
          <p:cNvSpPr txBox="1">
            <a:spLocks/>
          </p:cNvSpPr>
          <p:nvPr/>
        </p:nvSpPr>
        <p:spPr>
          <a:xfrm>
            <a:off x="1177211" y="2729558"/>
            <a:ext cx="6858000" cy="544484"/>
          </a:xfrm>
          <a:prstGeom prst="rect">
            <a:avLst/>
          </a:prstGeom>
        </p:spPr>
        <p:txBody>
          <a:bodyPr vert="horz" lIns="93957" tIns="46979" rIns="93957" bIns="46979" rtlCol="0">
            <a:noAutofit/>
          </a:bodyPr>
          <a:lstStyle>
            <a:lvl1pPr marL="0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69788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39575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09365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79152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348940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818729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88515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758305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395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lv-LV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Times New Roman" panose="02020603050405020304" pitchFamily="18" charset="0"/>
              </a:rPr>
              <a:t>Paldies par uzmanību!</a:t>
            </a:r>
          </a:p>
        </p:txBody>
      </p:sp>
    </p:spTree>
    <p:extLst>
      <p:ext uri="{BB962C8B-B14F-4D97-AF65-F5344CB8AC3E}">
        <p14:creationId xmlns:p14="http://schemas.microsoft.com/office/powerpoint/2010/main" val="4020285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C86F7C1-EC43-4864-BBD5-15BD73779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0745" y="441043"/>
            <a:ext cx="6737983" cy="876029"/>
          </a:xfrm>
        </p:spPr>
        <p:txBody>
          <a:bodyPr>
            <a:noAutofit/>
          </a:bodyPr>
          <a:lstStyle/>
          <a:p>
            <a:pPr algn="ctr"/>
            <a:r>
              <a:rPr lang="lv-LV" sz="2000" b="1" i="0" u="none" strike="noStrike" dirty="0">
                <a:solidFill>
                  <a:srgbClr val="C00000"/>
                </a:solidFill>
                <a:effectLst/>
                <a:latin typeface="+mn-lt"/>
                <a:cs typeface="Times New Roman" panose="02020603050405020304" pitchFamily="18" charset="0"/>
              </a:rPr>
              <a:t>Veselības aprūpes pakalpojumu onkoloģijas jomā uzlabošanas plāna 2022.-2024.gadam realizācija</a:t>
            </a:r>
            <a:br>
              <a:rPr lang="lv-LV" sz="1600" b="1" i="0" u="none" strike="noStrike" dirty="0">
                <a:solidFill>
                  <a:srgbClr val="C00000"/>
                </a:solidFill>
                <a:effectLst/>
                <a:latin typeface="+mn-lt"/>
              </a:rPr>
            </a:br>
            <a:br>
              <a:rPr lang="lv-LV" sz="1600" dirty="0">
                <a:solidFill>
                  <a:srgbClr val="C00000"/>
                </a:solidFill>
                <a:latin typeface="+mn-lt"/>
              </a:rPr>
            </a:br>
            <a:endParaRPr lang="lv-LV" sz="1600" i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21F456A-3592-4C1F-B1CF-95CF036F0FFF}"/>
              </a:ext>
            </a:extLst>
          </p:cNvPr>
          <p:cNvGraphicFramePr>
            <a:graphicFrameLocks noGrp="1"/>
          </p:cNvGraphicFramePr>
          <p:nvPr/>
        </p:nvGraphicFramePr>
        <p:xfrm>
          <a:off x="228600" y="1517204"/>
          <a:ext cx="8702702" cy="1009381"/>
        </p:xfrm>
        <a:graphic>
          <a:graphicData uri="http://schemas.openxmlformats.org/drawingml/2006/table">
            <a:tbl>
              <a:tblPr/>
              <a:tblGrid>
                <a:gridCol w="32840">
                  <a:extLst>
                    <a:ext uri="{9D8B030D-6E8A-4147-A177-3AD203B41FA5}">
                      <a16:colId xmlns:a16="http://schemas.microsoft.com/office/drawing/2014/main" val="2165036886"/>
                    </a:ext>
                  </a:extLst>
                </a:gridCol>
                <a:gridCol w="5659306">
                  <a:extLst>
                    <a:ext uri="{9D8B030D-6E8A-4147-A177-3AD203B41FA5}">
                      <a16:colId xmlns:a16="http://schemas.microsoft.com/office/drawing/2014/main" val="1428751485"/>
                    </a:ext>
                  </a:extLst>
                </a:gridCol>
                <a:gridCol w="1525978">
                  <a:extLst>
                    <a:ext uri="{9D8B030D-6E8A-4147-A177-3AD203B41FA5}">
                      <a16:colId xmlns:a16="http://schemas.microsoft.com/office/drawing/2014/main" val="3524329312"/>
                    </a:ext>
                  </a:extLst>
                </a:gridCol>
                <a:gridCol w="931701">
                  <a:extLst>
                    <a:ext uri="{9D8B030D-6E8A-4147-A177-3AD203B41FA5}">
                      <a16:colId xmlns:a16="http://schemas.microsoft.com/office/drawing/2014/main" val="882133653"/>
                    </a:ext>
                  </a:extLst>
                </a:gridCol>
                <a:gridCol w="552877">
                  <a:extLst>
                    <a:ext uri="{9D8B030D-6E8A-4147-A177-3AD203B41FA5}">
                      <a16:colId xmlns:a16="http://schemas.microsoft.com/office/drawing/2014/main" val="22294460"/>
                    </a:ext>
                  </a:extLst>
                </a:gridCol>
              </a:tblGrid>
              <a:tr h="604876">
                <a:tc>
                  <a:txBody>
                    <a:bodyPr/>
                    <a:lstStyle/>
                    <a:p>
                      <a:pPr algn="l" fontAlgn="ctr"/>
                      <a:endParaRPr lang="lv-LV" sz="1300" b="1" i="0" u="none" strike="noStrike" dirty="0">
                        <a:solidFill>
                          <a:srgbClr val="0D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20" marR="3720" marT="37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300" b="1" i="0" u="none" strike="noStrike" dirty="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</a:rPr>
                        <a:t>Prioritāra pasākuma nosaukums</a:t>
                      </a:r>
                    </a:p>
                  </a:txBody>
                  <a:tcPr marL="3720" marR="3720" marT="37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Sākotnējais Veselības nozares pieprasījums 2022.gadam, </a:t>
                      </a:r>
                      <a:r>
                        <a:rPr lang="lv-LV" sz="1300" b="1" i="1" u="none" strike="noStrike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euro</a:t>
                      </a:r>
                      <a:endParaRPr lang="lv-LV" sz="13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20" marR="3720" marT="37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Rezultāts, </a:t>
                      </a:r>
                      <a:r>
                        <a:rPr lang="lv-LV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euro</a:t>
                      </a:r>
                    </a:p>
                  </a:txBody>
                  <a:tcPr marL="3720" marR="3720" marT="37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3720" marR="3720" marT="37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468016"/>
                  </a:ext>
                </a:extLst>
              </a:tr>
              <a:tr h="404505">
                <a:tc>
                  <a:txBody>
                    <a:bodyPr/>
                    <a:lstStyle/>
                    <a:p>
                      <a:pPr algn="l" fontAlgn="t"/>
                      <a:endParaRPr lang="lv-LV" sz="1300" b="1" i="0" u="none" strike="noStrike" dirty="0">
                        <a:solidFill>
                          <a:srgbClr val="0D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20" marR="3720" marT="37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v-LV" sz="1300" b="1" i="0" u="none" strike="noStrike" dirty="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</a:rPr>
                        <a:t>Veselības aprūpes pakalpojumu onkoloģijas jomā uzlabošanas plāna 2022.-2024.gadam realizācija</a:t>
                      </a:r>
                    </a:p>
                  </a:txBody>
                  <a:tcPr marL="3720" marR="3720" marT="37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1300" b="1" i="0" u="none" strike="noStrike" dirty="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</a:rPr>
                        <a:t>102 558 655</a:t>
                      </a:r>
                    </a:p>
                  </a:txBody>
                  <a:tcPr marL="3720" marR="3720" marT="37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1300" b="1" i="0" u="none" strike="noStrike" dirty="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</a:rPr>
                        <a:t>30 000 000</a:t>
                      </a:r>
                    </a:p>
                  </a:txBody>
                  <a:tcPr marL="3720" marR="3720" marT="37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v-LV" sz="1300" b="1" i="0" u="none" strike="noStrike" dirty="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3720" marR="3720" marT="37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881359"/>
                  </a:ext>
                </a:extLst>
              </a:tr>
            </a:tbl>
          </a:graphicData>
        </a:graphic>
      </p:graphicFrame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id="{25E5FF89-5B50-4872-B0F4-F3B6825938E2}"/>
              </a:ext>
            </a:extLst>
          </p:cNvPr>
          <p:cNvGraphicFramePr>
            <a:graphicFrameLocks noGrp="1"/>
          </p:cNvGraphicFramePr>
          <p:nvPr/>
        </p:nvGraphicFramePr>
        <p:xfrm>
          <a:off x="228600" y="2526585"/>
          <a:ext cx="8702702" cy="4102815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7239000">
                  <a:extLst>
                    <a:ext uri="{9D8B030D-6E8A-4147-A177-3AD203B41FA5}">
                      <a16:colId xmlns:a16="http://schemas.microsoft.com/office/drawing/2014/main" val="4085747730"/>
                    </a:ext>
                  </a:extLst>
                </a:gridCol>
                <a:gridCol w="1463702">
                  <a:extLst>
                    <a:ext uri="{9D8B030D-6E8A-4147-A177-3AD203B41FA5}">
                      <a16:colId xmlns:a16="http://schemas.microsoft.com/office/drawing/2014/main" val="1205418412"/>
                    </a:ext>
                  </a:extLst>
                </a:gridCol>
              </a:tblGrid>
              <a:tr h="278973">
                <a:tc>
                  <a:txBody>
                    <a:bodyPr/>
                    <a:lstStyle/>
                    <a:p>
                      <a:pPr algn="l" fontAlgn="t"/>
                      <a:r>
                        <a:rPr lang="lv-LV" sz="1200" b="1" u="sng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Kompensējamās zāles </a:t>
                      </a:r>
                      <a:r>
                        <a:rPr lang="lv-LV" sz="12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(plānots 381 jauns pacients)</a:t>
                      </a:r>
                      <a:endParaRPr lang="lv-LV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2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20 176 628</a:t>
                      </a:r>
                      <a:endParaRPr lang="lv-LV" sz="1200" b="1" i="1" u="none" strike="noStrike" noProof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783230"/>
                  </a:ext>
                </a:extLst>
              </a:tr>
              <a:tr h="289304">
                <a:tc>
                  <a:txBody>
                    <a:bodyPr/>
                    <a:lstStyle/>
                    <a:p>
                      <a:pPr algn="l" fontAlgn="t"/>
                      <a:r>
                        <a:rPr lang="lv-LV" sz="1200" b="1" u="sng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Krūšu rekonstrukcija</a:t>
                      </a:r>
                      <a:endParaRPr lang="lv-LV" sz="1200" b="1" i="0" u="sng" strike="noStrike" noProof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2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662 580</a:t>
                      </a:r>
                      <a:endParaRPr lang="lv-LV" sz="1200" b="1" i="1" u="none" strike="noStrike" noProof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753477"/>
                  </a:ext>
                </a:extLst>
              </a:tr>
              <a:tr h="1026670">
                <a:tc>
                  <a:txBody>
                    <a:bodyPr/>
                    <a:lstStyle/>
                    <a:p>
                      <a:pPr algn="l" fontAlgn="t"/>
                      <a:r>
                        <a:rPr lang="lv-LV" sz="1200" b="1" u="sng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Skrīnings:</a:t>
                      </a:r>
                      <a:endParaRPr lang="lv-LV" sz="1200" b="1" u="none" strike="noStrike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fontAlgn="t"/>
                      <a:r>
                        <a:rPr lang="lv-LV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Veicināt lielāku ģimenes ārstu  iesaisti organizēta vēža </a:t>
                      </a:r>
                      <a:r>
                        <a:rPr lang="lv-LV" sz="1200" b="0" i="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skrīninga</a:t>
                      </a:r>
                      <a:r>
                        <a:rPr lang="lv-LV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koordinācijā un uzraudzībā</a:t>
                      </a:r>
                    </a:p>
                    <a:p>
                      <a:pPr algn="l" fontAlgn="t"/>
                      <a:r>
                        <a:rPr lang="lv-LV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Izvērtēt iespēju samazināt pacientu līdzmaksājumu </a:t>
                      </a:r>
                      <a:r>
                        <a:rPr lang="lv-LV" sz="1200" b="0" i="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pēcskrīninga</a:t>
                      </a:r>
                      <a:r>
                        <a:rPr lang="lv-LV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izmeklējumiem</a:t>
                      </a:r>
                    </a:p>
                    <a:p>
                      <a:pPr algn="l" fontAlgn="t"/>
                      <a:r>
                        <a:rPr lang="lv-LV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Izvērtēt iespēju uzsākt CPV </a:t>
                      </a:r>
                      <a:r>
                        <a:rPr lang="lv-LV" sz="1200" b="0" i="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skrīningu</a:t>
                      </a:r>
                      <a:r>
                        <a:rPr lang="lv-LV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kā primāro </a:t>
                      </a:r>
                      <a:r>
                        <a:rPr lang="lv-LV" sz="1200" b="0" i="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skrīninga</a:t>
                      </a:r>
                      <a:r>
                        <a:rPr lang="lv-LV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testu sievietēm no 30 gadu vecuma (sieviešu atsaucība -  50%)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2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686 396</a:t>
                      </a:r>
                      <a:endParaRPr lang="lv-LV" sz="1200" b="1" i="1" u="none" strike="noStrike" noProof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253025"/>
                  </a:ext>
                </a:extLst>
              </a:tr>
              <a:tr h="268639">
                <a:tc>
                  <a:txBody>
                    <a:bodyPr/>
                    <a:lstStyle/>
                    <a:p>
                      <a:pPr algn="l" fontAlgn="t"/>
                      <a:r>
                        <a:rPr lang="lv-LV" sz="1200" b="1" u="sng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Ārstniecības kvalitātes un pieejamības uzlabošana</a:t>
                      </a:r>
                      <a:r>
                        <a:rPr lang="lv-LV" sz="1200" b="1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, tai skaitā:</a:t>
                      </a:r>
                      <a:endParaRPr lang="lv-LV" sz="1200" b="1" i="0" u="none" strike="noStrike" noProof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2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8 474 396</a:t>
                      </a:r>
                      <a:endParaRPr lang="lv-LV" sz="1200" b="1" i="1" u="none" strike="noStrike" noProof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523040"/>
                  </a:ext>
                </a:extLst>
              </a:tr>
              <a:tr h="417018">
                <a:tc>
                  <a:txBody>
                    <a:bodyPr/>
                    <a:lstStyle/>
                    <a:p>
                      <a:pPr algn="l" fontAlgn="t"/>
                      <a:r>
                        <a:rPr lang="lv-LV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Samazināt gaidīšanas rindu veselības aprūpes pakalpojumiem pēc onkoloģijas diagnozes noteikšanas vai slimības recidīva gadījumā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4 545 745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170933"/>
                  </a:ext>
                </a:extLst>
              </a:tr>
              <a:tr h="289304">
                <a:tc>
                  <a:txBody>
                    <a:bodyPr/>
                    <a:lstStyle/>
                    <a:p>
                      <a:pPr algn="l" fontAlgn="t"/>
                      <a:r>
                        <a:rPr lang="lv-LV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Pārskatīts esošais </a:t>
                      </a:r>
                      <a:r>
                        <a:rPr lang="lv-LV" sz="1200" b="0" i="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kolonoskopijas</a:t>
                      </a:r>
                      <a:r>
                        <a:rPr lang="lv-LV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tarifs, tarifu pārrēķins.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1 022 350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387656"/>
                  </a:ext>
                </a:extLst>
              </a:tr>
              <a:tr h="278973">
                <a:tc>
                  <a:txBody>
                    <a:bodyPr/>
                    <a:lstStyle/>
                    <a:p>
                      <a:pPr algn="l" fontAlgn="t"/>
                      <a:r>
                        <a:rPr lang="lv-LV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Manipulācijas tarifu aprēķināšana jauna pakalpojuma ieviešanai ķīmijterapijā </a:t>
                      </a:r>
                      <a:r>
                        <a:rPr lang="lv-LV" sz="1200" b="0" i="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Ķīmijembolizācija</a:t>
                      </a:r>
                      <a:endParaRPr lang="lv-LV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35 361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184634"/>
                  </a:ext>
                </a:extLst>
              </a:tr>
              <a:tr h="278973">
                <a:tc>
                  <a:txBody>
                    <a:bodyPr/>
                    <a:lstStyle/>
                    <a:p>
                      <a:pPr algn="l" fontAlgn="t"/>
                      <a:r>
                        <a:rPr lang="lv-LV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Centralizēta medikamentu šķīdināšana slēgta tipa aptiekas telpās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372 251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25502"/>
                  </a:ext>
                </a:extLst>
              </a:tr>
              <a:tr h="289304">
                <a:tc>
                  <a:txBody>
                    <a:bodyPr/>
                    <a:lstStyle/>
                    <a:p>
                      <a:pPr algn="l" fontAlgn="t"/>
                      <a:r>
                        <a:rPr lang="nb-NO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Finansējums stereotaktiskajai staru terapijai un IMST </a:t>
                      </a:r>
                      <a:endParaRPr lang="lv-LV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1 311 100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884513"/>
                  </a:ext>
                </a:extLst>
              </a:tr>
              <a:tr h="268639">
                <a:tc>
                  <a:txBody>
                    <a:bodyPr/>
                    <a:lstStyle/>
                    <a:p>
                      <a:pPr algn="l" fontAlgn="t"/>
                      <a:r>
                        <a:rPr lang="lv-LV" sz="1200" b="0" i="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Radioķirurģijas</a:t>
                      </a:r>
                      <a:r>
                        <a:rPr lang="lv-LV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pieejamības uzlabošana (plānotais pacientu skaits, kas saņems pakalpojumu - 214)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710 206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720699"/>
                  </a:ext>
                </a:extLst>
              </a:tr>
              <a:tr h="417018">
                <a:tc>
                  <a:txBody>
                    <a:bodyPr/>
                    <a:lstStyle/>
                    <a:p>
                      <a:pPr algn="l" fontAlgn="t"/>
                      <a:r>
                        <a:rPr lang="lv-LV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Pārskatīt veselības aprūpes pakalpojumu saņemšanas kārtību "zaļā koridora" ietvaros (plānotais pacientu skaits, kas saņems pakalpojumu – 406)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477 383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484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3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7947AB5-84BD-4857-ACC2-E231B0749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107" y="1744909"/>
            <a:ext cx="8640927" cy="379182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Clr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lv-LV" sz="1300">
                <a:latin typeface="+mn-lt"/>
              </a:rPr>
              <a:t>. </a:t>
            </a: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lv-LV" sz="1500">
              <a:latin typeface="+mn-lt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C86F7C1-EC43-4864-BBD5-15BD73779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0745" y="361944"/>
            <a:ext cx="6737983" cy="1056167"/>
          </a:xfrm>
        </p:spPr>
        <p:txBody>
          <a:bodyPr>
            <a:noAutofit/>
          </a:bodyPr>
          <a:lstStyle/>
          <a:p>
            <a:pPr algn="ctr"/>
            <a:r>
              <a:rPr lang="lv-LV" sz="2000" dirty="0">
                <a:solidFill>
                  <a:srgbClr val="C00000"/>
                </a:solidFill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</a:rPr>
              <a:t>Veselības aprūpes pakalpojumu onkoloģijā uzlabojošas investīcijas RAKUS</a:t>
            </a:r>
            <a:endParaRPr lang="lv-LV" sz="2000" i="1" dirty="0">
              <a:solidFill>
                <a:srgbClr val="C00000"/>
              </a:solidFill>
              <a:latin typeface="Times New Roman" panose="02020603050405020304" pitchFamily="18" charset="0"/>
              <a:ea typeface="Verdana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A78A2DA-D5AA-42F1-B711-1A36F6E3E238}"/>
              </a:ext>
            </a:extLst>
          </p:cNvPr>
          <p:cNvGraphicFramePr>
            <a:graphicFrameLocks noGrp="1"/>
          </p:cNvGraphicFramePr>
          <p:nvPr/>
        </p:nvGraphicFramePr>
        <p:xfrm>
          <a:off x="251534" y="1418110"/>
          <a:ext cx="8816265" cy="5211287"/>
        </p:xfrm>
        <a:graphic>
          <a:graphicData uri="http://schemas.openxmlformats.org/drawingml/2006/table">
            <a:tbl>
              <a:tblPr firstRow="1" firstCol="1" bandRow="1"/>
              <a:tblGrid>
                <a:gridCol w="443077">
                  <a:extLst>
                    <a:ext uri="{9D8B030D-6E8A-4147-A177-3AD203B41FA5}">
                      <a16:colId xmlns:a16="http://schemas.microsoft.com/office/drawing/2014/main" val="3063013090"/>
                    </a:ext>
                  </a:extLst>
                </a:gridCol>
                <a:gridCol w="6692957">
                  <a:extLst>
                    <a:ext uri="{9D8B030D-6E8A-4147-A177-3AD203B41FA5}">
                      <a16:colId xmlns:a16="http://schemas.microsoft.com/office/drawing/2014/main" val="2903193888"/>
                    </a:ext>
                  </a:extLst>
                </a:gridCol>
                <a:gridCol w="1025435">
                  <a:extLst>
                    <a:ext uri="{9D8B030D-6E8A-4147-A177-3AD203B41FA5}">
                      <a16:colId xmlns:a16="http://schemas.microsoft.com/office/drawing/2014/main" val="740690585"/>
                    </a:ext>
                  </a:extLst>
                </a:gridCol>
                <a:gridCol w="654796">
                  <a:extLst>
                    <a:ext uri="{9D8B030D-6E8A-4147-A177-3AD203B41FA5}">
                      <a16:colId xmlns:a16="http://schemas.microsoft.com/office/drawing/2014/main" val="2311224484"/>
                    </a:ext>
                  </a:extLst>
                </a:gridCol>
              </a:tblGrid>
              <a:tr h="299417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RAKUS investīcijas 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132005"/>
                  </a:ext>
                </a:extLst>
              </a:tr>
              <a:tr h="299417">
                <a:tc row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Vēža reģistra un tā funkcionalitāšu izstrāde un ieviešana 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1 604 124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244914"/>
                  </a:ext>
                </a:extLst>
              </a:tr>
              <a:tr h="6190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Izveidot vienotu skrīninga </a:t>
                      </a:r>
                      <a:r>
                        <a:rPr lang="lv-LV" sz="12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mamogrāfijas</a:t>
                      </a:r>
                      <a:r>
                        <a:rPr lang="lv-LV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izmeklējuma datu ievades </a:t>
                      </a:r>
                      <a:r>
                        <a:rPr lang="lv-LV" sz="12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programmoduli</a:t>
                      </a:r>
                      <a:r>
                        <a:rPr lang="lv-LV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kas nodrošina </a:t>
                      </a:r>
                      <a:r>
                        <a:rPr lang="lv-LV" sz="12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dubultaklo</a:t>
                      </a:r>
                      <a:r>
                        <a:rPr lang="lv-LV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izmeklējuma aprakstu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60 000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1345889"/>
                  </a:ext>
                </a:extLst>
              </a:tr>
              <a:tr h="2994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200" i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Vēža reģistra satura veidošana 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50 000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3572104"/>
                  </a:ext>
                </a:extLst>
              </a:tr>
              <a:tr h="6190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Izstrādāt valstī vienotu veselības un izmeklējumu datu bāzi onkoloģijā  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380 000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044073"/>
                  </a:ext>
                </a:extLst>
              </a:tr>
              <a:tr h="9386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Izvērtēt vienotas digitālo skrīninga </a:t>
                      </a:r>
                      <a:r>
                        <a:rPr lang="lv-LV" sz="12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mamogrāfijas</a:t>
                      </a:r>
                      <a:r>
                        <a:rPr lang="lv-LV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attēlu centrāla arhīva izveides iespējas, Latvijā veikto skrīninga </a:t>
                      </a:r>
                      <a:r>
                        <a:rPr lang="lv-LV" sz="12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mamogrāfijas</a:t>
                      </a:r>
                      <a:r>
                        <a:rPr lang="lv-LV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attēlu arhivācijai  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20 000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500475"/>
                  </a:ext>
                </a:extLst>
              </a:tr>
              <a:tr h="2994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Vēža reģistra izstrāde un ieviešana 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650 000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58914"/>
                  </a:ext>
                </a:extLst>
              </a:tr>
              <a:tr h="2994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200" i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Izstrādāt pacientu un pakalpojumu koordinatoru ieviešanas modeli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124 124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677322"/>
                  </a:ext>
                </a:extLst>
              </a:tr>
              <a:tr h="9386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Izstrādāt priekšlikumus skrīninga datu platformas funkcionalitātei, nodrošinot ES kvalitātes rādītājiem atbilstošo indikatoru reģistrēšanu un datu apmaiņu ES līmenī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320 000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988121"/>
                  </a:ext>
                </a:extLst>
              </a:tr>
              <a:tr h="2994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Pāriet uz Eiropas valstu pielietoto BI-RAD klasifikācijas sistēmu 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6673599"/>
                  </a:ext>
                </a:extLst>
              </a:tr>
              <a:tr h="299417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Kopā: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13 564 124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813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9906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VM identit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B57C698-3AAC-498C-A528-18E56CC2B9F5}" vid="{ED0566A1-2429-4C8D-A927-FBF77DE16FE1}"/>
    </a:ext>
  </a:extLst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51FE3F8F72CF47AC4D752F80875336" ma:contentTypeVersion="6" ma:contentTypeDescription="Create a new document." ma:contentTypeScope="" ma:versionID="73f95a3cf160474424b2aeeaec439b19">
  <xsd:schema xmlns:xsd="http://www.w3.org/2001/XMLSchema" xmlns:xs="http://www.w3.org/2001/XMLSchema" xmlns:p="http://schemas.microsoft.com/office/2006/metadata/properties" xmlns:ns2="cf84be67-19ef-47fb-993e-65f444dcacf0" targetNamespace="http://schemas.microsoft.com/office/2006/metadata/properties" ma:root="true" ma:fieldsID="f2da5cb38803145310e7d0721f5cb572" ns2:_="">
    <xsd:import namespace="cf84be67-19ef-47fb-993e-65f444dcac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4be67-19ef-47fb-993e-65f444dcac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CD9370D-66F9-4327-9322-131FFCE992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84be67-19ef-47fb-993e-65f444dcac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943176D-7FBF-45E6-B665-A8B1E2A8AD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315311-8860-4854-B5A9-CDE73B2F0FCB}">
  <ds:schemaRefs>
    <ds:schemaRef ds:uri="http://schemas.openxmlformats.org/package/2006/metadata/core-properties"/>
    <ds:schemaRef ds:uri="http://schemas.microsoft.com/office/2006/documentManagement/types"/>
    <ds:schemaRef ds:uri="http://purl.org/dc/terms/"/>
    <ds:schemaRef ds:uri="cf84be67-19ef-47fb-993e-65f444dcacf0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659</Words>
  <Application>Microsoft Office PowerPoint</Application>
  <PresentationFormat>On-screen Show (4:3)</PresentationFormat>
  <Paragraphs>101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Times New Roman</vt:lpstr>
      <vt:lpstr>Verdana</vt:lpstr>
      <vt:lpstr>Office Theme</vt:lpstr>
      <vt:lpstr>1_Office Theme</vt:lpstr>
      <vt:lpstr>VM identitate</vt:lpstr>
      <vt:lpstr>2_Office Theme</vt:lpstr>
      <vt:lpstr>Veselības aprūpes pakalpojumu onkoloģijas jomā uzlabošanas plāna projekts  2022.–2024. gadam </vt:lpstr>
      <vt:lpstr>                   Rīcības virzieni:</vt:lpstr>
      <vt:lpstr>        Pašvaldības loma / iesaiste  </vt:lpstr>
      <vt:lpstr>        Pašvaldības loma / iesaiste  </vt:lpstr>
      <vt:lpstr>        Pašvaldības loma / iesaiste  </vt:lpstr>
      <vt:lpstr>PowerPoint Presentation</vt:lpstr>
      <vt:lpstr>Veselības aprūpes pakalpojumu onkoloģijas jomā uzlabošanas plāna 2022.-2024.gadam realizācija  </vt:lpstr>
      <vt:lpstr>Veselības aprūpes pakalpojumu onkoloģijā uzlabojošas investīcijas RAKUS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Prezentācijas tēmas nosaukums</dc:title>
  <dc:creator>Dagnija</dc:creator>
  <cp:lastModifiedBy>Valērija Muižniece-Briede</cp:lastModifiedBy>
  <cp:revision>49</cp:revision>
  <dcterms:created xsi:type="dcterms:W3CDTF">2006-08-16T00:00:00Z</dcterms:created>
  <dcterms:modified xsi:type="dcterms:W3CDTF">2022-04-28T14:51:05Z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0x010100CF51FE3F8F72CF47AC4D752F80875336</vt:lpwstr>
  </property>
</Properties>
</file>